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2" r:id="rId1"/>
    <p:sldMasterId id="2147483720" r:id="rId2"/>
  </p:sldMasterIdLst>
  <p:notesMasterIdLst>
    <p:notesMasterId r:id="rId37"/>
  </p:notesMasterIdLst>
  <p:handoutMasterIdLst>
    <p:handoutMasterId r:id="rId38"/>
  </p:handoutMasterIdLst>
  <p:sldIdLst>
    <p:sldId id="818" r:id="rId3"/>
    <p:sldId id="876" r:id="rId4"/>
    <p:sldId id="868" r:id="rId5"/>
    <p:sldId id="1117" r:id="rId6"/>
    <p:sldId id="1108" r:id="rId7"/>
    <p:sldId id="864" r:id="rId8"/>
    <p:sldId id="877" r:id="rId9"/>
    <p:sldId id="1111" r:id="rId10"/>
    <p:sldId id="1121" r:id="rId11"/>
    <p:sldId id="1122" r:id="rId12"/>
    <p:sldId id="1110" r:id="rId13"/>
    <p:sldId id="843" r:id="rId14"/>
    <p:sldId id="1119" r:id="rId15"/>
    <p:sldId id="1120" r:id="rId16"/>
    <p:sldId id="848" r:id="rId17"/>
    <p:sldId id="1124" r:id="rId18"/>
    <p:sldId id="847" r:id="rId19"/>
    <p:sldId id="846" r:id="rId20"/>
    <p:sldId id="845" r:id="rId21"/>
    <p:sldId id="1113" r:id="rId22"/>
    <p:sldId id="854" r:id="rId23"/>
    <p:sldId id="1112" r:id="rId24"/>
    <p:sldId id="861" r:id="rId25"/>
    <p:sldId id="1114" r:id="rId26"/>
    <p:sldId id="855" r:id="rId27"/>
    <p:sldId id="874" r:id="rId28"/>
    <p:sldId id="1118" r:id="rId29"/>
    <p:sldId id="870" r:id="rId30"/>
    <p:sldId id="1116" r:id="rId31"/>
    <p:sldId id="873" r:id="rId32"/>
    <p:sldId id="1109" r:id="rId33"/>
    <p:sldId id="872" r:id="rId34"/>
    <p:sldId id="1115" r:id="rId35"/>
    <p:sldId id="1123" r:id="rId36"/>
  </p:sldIdLst>
  <p:sldSz cx="10058400" cy="6858000"/>
  <p:notesSz cx="7315200" cy="96012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4FF"/>
    <a:srgbClr val="FF8F43"/>
    <a:srgbClr val="FF9966"/>
    <a:srgbClr val="53D2FF"/>
    <a:srgbClr val="FF6600"/>
    <a:srgbClr val="008000"/>
    <a:srgbClr val="663300"/>
    <a:srgbClr val="0033CC"/>
    <a:srgbClr val="00CC00"/>
    <a:srgbClr val="98D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623" autoAdjust="0"/>
    <p:restoredTop sz="86429" autoAdjust="0"/>
  </p:normalViewPr>
  <p:slideViewPr>
    <p:cSldViewPr>
      <p:cViewPr varScale="1">
        <p:scale>
          <a:sx n="104" d="100"/>
          <a:sy n="104" d="100"/>
        </p:scale>
        <p:origin x="1233" y="36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246" y="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9" d="100"/>
        <a:sy n="129" d="100"/>
      </p:scale>
      <p:origin x="0" y="-10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C-Lian\IA%20NREC\Copy%20of%202019%20INREC%20Sample%20Study%20-%20Revised%203.13%20(version%202).xlsb" TargetMode="External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98664840807946E-2"/>
          <c:y val="3.9147285057575892E-2"/>
          <c:w val="0.86910133515919219"/>
          <c:h val="0.66304195374015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'Etting 1604, rounds 1,2,3'!$Q$77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53D2FF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'Etting 1604, rounds 1,2,3'!$Q$78:$Q$85</c:f>
              <c:numCache>
                <c:formatCode>0.0</c:formatCode>
                <c:ptCount val="8"/>
                <c:pt idx="0">
                  <c:v>5.5</c:v>
                </c:pt>
                <c:pt idx="1">
                  <c:v>6.02</c:v>
                </c:pt>
                <c:pt idx="2">
                  <c:v>5.9</c:v>
                </c:pt>
                <c:pt idx="3">
                  <c:v>5.73</c:v>
                </c:pt>
                <c:pt idx="4">
                  <c:v>5.63</c:v>
                </c:pt>
                <c:pt idx="5">
                  <c:v>5.7</c:v>
                </c:pt>
                <c:pt idx="6">
                  <c:v>5.52</c:v>
                </c:pt>
                <c:pt idx="7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2-4F4B-9C4C-8EAC096DED29}"/>
            </c:ext>
          </c:extLst>
        </c:ser>
        <c:ser>
          <c:idx val="1"/>
          <c:order val="1"/>
          <c:tx>
            <c:strRef>
              <c:f>'Etting 1604, rounds 1,2,3'!$R$77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'Etting 1604, rounds 1,2,3'!$R$78:$R$85</c:f>
              <c:numCache>
                <c:formatCode>0.0</c:formatCode>
                <c:ptCount val="8"/>
                <c:pt idx="0">
                  <c:v>5.5</c:v>
                </c:pt>
                <c:pt idx="1">
                  <c:v>6</c:v>
                </c:pt>
                <c:pt idx="2">
                  <c:v>5.4</c:v>
                </c:pt>
                <c:pt idx="3">
                  <c:v>5.41</c:v>
                </c:pt>
                <c:pt idx="4">
                  <c:v>5.4</c:v>
                </c:pt>
                <c:pt idx="5">
                  <c:v>5.5</c:v>
                </c:pt>
                <c:pt idx="6">
                  <c:v>5.57</c:v>
                </c:pt>
                <c:pt idx="7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A2-4F4B-9C4C-8EAC096DED29}"/>
            </c:ext>
          </c:extLst>
        </c:ser>
        <c:ser>
          <c:idx val="2"/>
          <c:order val="2"/>
          <c:tx>
            <c:strRef>
              <c:f>'Etting 1604, rounds 1,2,3'!$S$77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rgbClr val="98D67C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'Etting 1604, rounds 1,2,3'!$S$78:$S$85</c:f>
              <c:numCache>
                <c:formatCode>0.0</c:formatCode>
                <c:ptCount val="8"/>
                <c:pt idx="0">
                  <c:v>5.4</c:v>
                </c:pt>
                <c:pt idx="1">
                  <c:v>7.78</c:v>
                </c:pt>
                <c:pt idx="2">
                  <c:v>5.4</c:v>
                </c:pt>
                <c:pt idx="3">
                  <c:v>5.41</c:v>
                </c:pt>
                <c:pt idx="4">
                  <c:v>5.68</c:v>
                </c:pt>
                <c:pt idx="5">
                  <c:v>5.6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A2-4F4B-9C4C-8EAC096DE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19"/>
        <c:axId val="154495232"/>
        <c:axId val="154505600"/>
      </c:barChart>
      <c:catAx>
        <c:axId val="15449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bg2"/>
                    </a:solidFill>
                  </a:rPr>
                  <a:t>Laboratory</a:t>
                </a:r>
              </a:p>
            </c:rich>
          </c:tx>
          <c:layout>
            <c:manualLayout>
              <c:xMode val="edge"/>
              <c:yMode val="edge"/>
              <c:x val="0.43939766457764207"/>
              <c:y val="0.79659694881889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05600"/>
        <c:crosses val="autoZero"/>
        <c:auto val="1"/>
        <c:lblAlgn val="ctr"/>
        <c:lblOffset val="100"/>
        <c:noMultiLvlLbl val="0"/>
      </c:catAx>
      <c:valAx>
        <c:axId val="15450560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95232"/>
        <c:crosses val="autoZero"/>
        <c:crossBetween val="between"/>
        <c:majorUnit val="1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37990786865926"/>
          <c:y val="6.416851213910757E-2"/>
          <c:w val="0.55434782608695654"/>
          <c:h val="0.10237813481407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Soil</a:t>
            </a:r>
            <a:r>
              <a:rPr lang="en-US" sz="1800" b="1" baseline="0" dirty="0"/>
              <a:t> ID SRS-</a:t>
            </a:r>
            <a:r>
              <a:rPr lang="en-US" sz="1800" b="1" dirty="0"/>
              <a:t>1515  </a:t>
            </a:r>
          </a:p>
        </c:rich>
      </c:tx>
      <c:layout>
        <c:manualLayout>
          <c:xMode val="edge"/>
          <c:yMode val="edge"/>
          <c:x val="0.34349126617793463"/>
          <c:y val="3.84615384615384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3.13.21.xlsx]1515'!$AZ$23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3.13.21.xlsx]1515'!$AZ$24:$AZ$30</c:f>
              <c:numCache>
                <c:formatCode>0.00</c:formatCode>
                <c:ptCount val="7"/>
                <c:pt idx="0">
                  <c:v>6.6</c:v>
                </c:pt>
                <c:pt idx="1">
                  <c:v>6.4</c:v>
                </c:pt>
                <c:pt idx="2">
                  <c:v>6.5</c:v>
                </c:pt>
                <c:pt idx="3">
                  <c:v>6.8</c:v>
                </c:pt>
                <c:pt idx="4">
                  <c:v>6.7</c:v>
                </c:pt>
                <c:pt idx="5">
                  <c:v>6.5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8-4C55-910F-DE8E1FEE5F01}"/>
            </c:ext>
          </c:extLst>
        </c:ser>
        <c:ser>
          <c:idx val="1"/>
          <c:order val="1"/>
          <c:tx>
            <c:strRef>
              <c:f>'[2019 INREC Sample Study - Revised 3.13.21.xlsx]1515'!$BA$23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3.13.21.xlsx]1515'!$BA$24:$BA$30</c:f>
              <c:numCache>
                <c:formatCode>0.00</c:formatCode>
                <c:ptCount val="7"/>
                <c:pt idx="0">
                  <c:v>6.6</c:v>
                </c:pt>
                <c:pt idx="1">
                  <c:v>6.3</c:v>
                </c:pt>
                <c:pt idx="2">
                  <c:v>6.4</c:v>
                </c:pt>
                <c:pt idx="3">
                  <c:v>6.7</c:v>
                </c:pt>
                <c:pt idx="4">
                  <c:v>6.8</c:v>
                </c:pt>
                <c:pt idx="5">
                  <c:v>6.6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8-4C55-910F-DE8E1FEE5F01}"/>
            </c:ext>
          </c:extLst>
        </c:ser>
        <c:ser>
          <c:idx val="2"/>
          <c:order val="2"/>
          <c:tx>
            <c:strRef>
              <c:f>'[2019 INREC Sample Study - Revised 3.13.21.xlsx]1515'!$BB$23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3.13.21.xlsx]1515'!$BB$24:$BB$30</c:f>
              <c:numCache>
                <c:formatCode>0.00</c:formatCode>
                <c:ptCount val="7"/>
                <c:pt idx="0">
                  <c:v>6.6</c:v>
                </c:pt>
                <c:pt idx="1">
                  <c:v>6.68</c:v>
                </c:pt>
                <c:pt idx="2">
                  <c:v>6.6</c:v>
                </c:pt>
                <c:pt idx="3">
                  <c:v>6.8</c:v>
                </c:pt>
                <c:pt idx="4">
                  <c:v>6.7</c:v>
                </c:pt>
                <c:pt idx="5">
                  <c:v>6.8</c:v>
                </c:pt>
                <c:pt idx="6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8-4C55-910F-DE8E1FEE5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286848"/>
        <c:axId val="100288384"/>
      </c:barChart>
      <c:catAx>
        <c:axId val="1002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88384"/>
        <c:crosses val="autoZero"/>
        <c:auto val="1"/>
        <c:lblAlgn val="ctr"/>
        <c:lblOffset val="100"/>
        <c:noMultiLvlLbl val="0"/>
      </c:catAx>
      <c:valAx>
        <c:axId val="1002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4724409448819"/>
          <c:y val="0.82465223097112861"/>
          <c:w val="0.4030164041994750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 ID SRS-1804  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3.13.21.xlsx]1804'!$BI$23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3.13.21.xlsx]1804'!$BI$24:$BI$30</c:f>
              <c:numCache>
                <c:formatCode>_("$"* #,##0.00_);_("$"* \(#,##0.00\);_("$"* "-"??_);_(@_)</c:formatCode>
                <c:ptCount val="7"/>
                <c:pt idx="0">
                  <c:v>13.720436100000139</c:v>
                </c:pt>
                <c:pt idx="1">
                  <c:v>6.8602180500001841</c:v>
                </c:pt>
                <c:pt idx="2">
                  <c:v>13.720436100000139</c:v>
                </c:pt>
                <c:pt idx="3">
                  <c:v>-5.8486238999998621</c:v>
                </c:pt>
                <c:pt idx="4">
                  <c:v>-5.8486238999998621</c:v>
                </c:pt>
                <c:pt idx="5">
                  <c:v>59.455223100000126</c:v>
                </c:pt>
                <c:pt idx="6">
                  <c:v>13.720436100000139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5-4D17-9F37-50CDED2C1A14}"/>
            </c:ext>
          </c:extLst>
        </c:ser>
        <c:ser>
          <c:idx val="1"/>
          <c:order val="1"/>
          <c:tx>
            <c:strRef>
              <c:f>'[2019 INREC Sample Study - Revised 3.13.21.xlsx]1804'!$BJ$23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3.13.21.xlsx]1804'!$BJ$24:$BJ$30</c:f>
              <c:numCache>
                <c:formatCode>_("$"* #,##0.00_);_("$"* \(#,##0.00\);_("$"* "-"??_);_(@_)</c:formatCode>
                <c:ptCount val="7"/>
                <c:pt idx="0">
                  <c:v>59.455223100000126</c:v>
                </c:pt>
                <c:pt idx="1">
                  <c:v>27.440872200000054</c:v>
                </c:pt>
                <c:pt idx="2">
                  <c:v>13.720436100000139</c:v>
                </c:pt>
                <c:pt idx="3">
                  <c:v>-5.8486238999998621</c:v>
                </c:pt>
                <c:pt idx="4">
                  <c:v>13.720436100000139</c:v>
                </c:pt>
                <c:pt idx="5">
                  <c:v>36.587829600000134</c:v>
                </c:pt>
                <c:pt idx="6">
                  <c:v>13.720436100000139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5-4D17-9F37-50CDED2C1A14}"/>
            </c:ext>
          </c:extLst>
        </c:ser>
        <c:ser>
          <c:idx val="2"/>
          <c:order val="2"/>
          <c:tx>
            <c:strRef>
              <c:f>'[2019 INREC Sample Study - Revised 3.13.21.xlsx]1804'!$BK$23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3.13.21.xlsx]1804'!$BK$24:$BK$30</c:f>
              <c:numCache>
                <c:formatCode>_("$"* #,##0.00_);_("$"* \(#,##0.00\);_("$"* "-"??_);_(@_)</c:formatCode>
                <c:ptCount val="7"/>
                <c:pt idx="0">
                  <c:v>13.720436100000139</c:v>
                </c:pt>
                <c:pt idx="1">
                  <c:v>16.007175450000048</c:v>
                </c:pt>
                <c:pt idx="2">
                  <c:v>36.587829600000134</c:v>
                </c:pt>
                <c:pt idx="3">
                  <c:v>-5.8486238999998621</c:v>
                </c:pt>
                <c:pt idx="4">
                  <c:v>13.720436100000139</c:v>
                </c:pt>
                <c:pt idx="5">
                  <c:v>59.455223100000126</c:v>
                </c:pt>
                <c:pt idx="6">
                  <c:v>13.720436100000139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5-4D17-9F37-50CDED2C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14240"/>
        <c:axId val="110753664"/>
      </c:barChart>
      <c:catAx>
        <c:axId val="1107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753664"/>
        <c:crosses val="autoZero"/>
        <c:auto val="1"/>
        <c:lblAlgn val="ctr"/>
        <c:lblOffset val="100"/>
        <c:noMultiLvlLbl val="0"/>
      </c:catAx>
      <c:valAx>
        <c:axId val="110753664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1071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 ID SRS-1804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3.13.21.xlsx]1804'!$AZ$23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3.13.21.xlsx]1804'!$AZ$24:$AZ$30</c:f>
              <c:numCache>
                <c:formatCode>0.00</c:formatCode>
                <c:ptCount val="7"/>
                <c:pt idx="0">
                  <c:v>6.8</c:v>
                </c:pt>
                <c:pt idx="1">
                  <c:v>6.83</c:v>
                </c:pt>
                <c:pt idx="2">
                  <c:v>6.8</c:v>
                </c:pt>
                <c:pt idx="3">
                  <c:v>6.9</c:v>
                </c:pt>
                <c:pt idx="4">
                  <c:v>7</c:v>
                </c:pt>
                <c:pt idx="5">
                  <c:v>6.6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A-4F29-9121-488484C8290B}"/>
            </c:ext>
          </c:extLst>
        </c:ser>
        <c:ser>
          <c:idx val="1"/>
          <c:order val="1"/>
          <c:tx>
            <c:strRef>
              <c:f>'[2019 INREC Sample Study - Revised 3.13.21.xlsx]1804'!$BA$23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3.13.21.xlsx]1804'!$BA$24:$BA$30</c:f>
              <c:numCache>
                <c:formatCode>0.00</c:formatCode>
                <c:ptCount val="7"/>
                <c:pt idx="0">
                  <c:v>6.6</c:v>
                </c:pt>
                <c:pt idx="1">
                  <c:v>6.74</c:v>
                </c:pt>
                <c:pt idx="2">
                  <c:v>6.8</c:v>
                </c:pt>
                <c:pt idx="3">
                  <c:v>6.9</c:v>
                </c:pt>
                <c:pt idx="4">
                  <c:v>6.8</c:v>
                </c:pt>
                <c:pt idx="5">
                  <c:v>6.7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7A-4F29-9121-488484C8290B}"/>
            </c:ext>
          </c:extLst>
        </c:ser>
        <c:ser>
          <c:idx val="2"/>
          <c:order val="2"/>
          <c:tx>
            <c:strRef>
              <c:f>'[2019 INREC Sample Study - Revised 3.13.21.xlsx]1804'!$BB$23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3.13.21.xlsx]1804'!$AV$24:$AV$30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3.13.21.xlsx]1804'!$BB$24:$BB$30</c:f>
              <c:numCache>
                <c:formatCode>0.00</c:formatCode>
                <c:ptCount val="7"/>
                <c:pt idx="0">
                  <c:v>6.8</c:v>
                </c:pt>
                <c:pt idx="1">
                  <c:v>6.79</c:v>
                </c:pt>
                <c:pt idx="2">
                  <c:v>6.7</c:v>
                </c:pt>
                <c:pt idx="3">
                  <c:v>6.9</c:v>
                </c:pt>
                <c:pt idx="4">
                  <c:v>6.8</c:v>
                </c:pt>
                <c:pt idx="5">
                  <c:v>6.6</c:v>
                </c:pt>
                <c:pt idx="6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7A-4F29-9121-488484C82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709888"/>
        <c:axId val="100711424"/>
      </c:barChart>
      <c:catAx>
        <c:axId val="1007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11424"/>
        <c:crosses val="autoZero"/>
        <c:auto val="1"/>
        <c:lblAlgn val="ctr"/>
        <c:lblOffset val="100"/>
        <c:noMultiLvlLbl val="0"/>
      </c:catAx>
      <c:valAx>
        <c:axId val="1007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4724409448819"/>
          <c:y val="0.82465223097112861"/>
          <c:w val="0.4691082903430175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Soil ID SRS-1403</a:t>
            </a:r>
          </a:p>
        </c:rich>
      </c:tx>
      <c:layout>
        <c:manualLayout>
          <c:xMode val="edge"/>
          <c:yMode val="edge"/>
          <c:x val="0.32180540721903045"/>
          <c:y val="3.14465408805031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3.13.21.xlsx]1403'!$BC$23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3.13.21.xlsx]1403'!$BC$24:$BC$30</c:f>
              <c:numCache>
                <c:formatCode>0.0</c:formatCode>
                <c:ptCount val="7"/>
                <c:pt idx="0">
                  <c:v>12</c:v>
                </c:pt>
                <c:pt idx="1">
                  <c:v>27.71</c:v>
                </c:pt>
                <c:pt idx="2">
                  <c:v>15</c:v>
                </c:pt>
                <c:pt idx="3">
                  <c:v>25</c:v>
                </c:pt>
                <c:pt idx="4">
                  <c:v>15.06</c:v>
                </c:pt>
                <c:pt idx="5">
                  <c:v>15</c:v>
                </c:pt>
                <c:pt idx="6">
                  <c:v>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9-447F-9E98-D04544FBB027}"/>
            </c:ext>
          </c:extLst>
        </c:ser>
        <c:ser>
          <c:idx val="1"/>
          <c:order val="1"/>
          <c:tx>
            <c:strRef>
              <c:f>'[2019 INREC Sample Study - Revised 3.13.21.xlsx]1403'!$BD$23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3.13.21.xlsx]1403'!$BD$24:$BD$30</c:f>
              <c:numCache>
                <c:formatCode>0.0</c:formatCode>
                <c:ptCount val="7"/>
                <c:pt idx="0">
                  <c:v>14</c:v>
                </c:pt>
                <c:pt idx="1">
                  <c:v>30.2</c:v>
                </c:pt>
                <c:pt idx="2">
                  <c:v>14</c:v>
                </c:pt>
                <c:pt idx="3">
                  <c:v>26</c:v>
                </c:pt>
                <c:pt idx="4">
                  <c:v>19</c:v>
                </c:pt>
                <c:pt idx="5">
                  <c:v>15.5</c:v>
                </c:pt>
                <c:pt idx="6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9-447F-9E98-D04544FBB027}"/>
            </c:ext>
          </c:extLst>
        </c:ser>
        <c:ser>
          <c:idx val="2"/>
          <c:order val="2"/>
          <c:tx>
            <c:strRef>
              <c:f>'[2019 INREC Sample Study - Revised 3.13.21.xlsx]1403'!$BE$23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3.13.21.xlsx]1403'!$BE$24:$BE$30</c:f>
              <c:numCache>
                <c:formatCode>0.0</c:formatCode>
                <c:ptCount val="7"/>
                <c:pt idx="0">
                  <c:v>14</c:v>
                </c:pt>
                <c:pt idx="1">
                  <c:v>26.05</c:v>
                </c:pt>
                <c:pt idx="2">
                  <c:v>13</c:v>
                </c:pt>
                <c:pt idx="3">
                  <c:v>27</c:v>
                </c:pt>
                <c:pt idx="4">
                  <c:v>19</c:v>
                </c:pt>
                <c:pt idx="5">
                  <c:v>14.03</c:v>
                </c:pt>
                <c:pt idx="6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F9-447F-9E98-D04544FBB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260544"/>
        <c:axId val="107270528"/>
      </c:barChart>
      <c:catAx>
        <c:axId val="107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70528"/>
        <c:crosses val="autoZero"/>
        <c:auto val="1"/>
        <c:lblAlgn val="ctr"/>
        <c:lblOffset val="100"/>
        <c:noMultiLvlLbl val="0"/>
      </c:catAx>
      <c:valAx>
        <c:axId val="10727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6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4724409448819"/>
          <c:y val="0.82465223097112861"/>
          <c:w val="0.4030164041994750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 rtl="0">
              <a:defRPr sz="1800"/>
            </a:pPr>
            <a:r>
              <a:rPr lang="en-US" sz="1800" dirty="0"/>
              <a:t>Soil ID SRS-1403</a:t>
            </a:r>
          </a:p>
        </c:rich>
      </c:tx>
      <c:layout>
        <c:manualLayout>
          <c:xMode val="edge"/>
          <c:yMode val="edge"/>
          <c:x val="0.32517580872011248"/>
          <c:y val="3.14465408805031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3.13.21.xlsx]1403'!$BL$23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3.13.21.xlsx]1403'!$BL$24:$BL$30</c:f>
              <c:numCache>
                <c:formatCode>_("$"* #,##0.00_);_("$"* \(#,##0.00\);_("$"* "-"??_);_(@_)</c:formatCode>
                <c:ptCount val="7"/>
                <c:pt idx="0">
                  <c:v>9.0134886484688153</c:v>
                </c:pt>
                <c:pt idx="1">
                  <c:v>-50.786517979314844</c:v>
                </c:pt>
                <c:pt idx="2">
                  <c:v>1.7910938442697599</c:v>
                </c:pt>
                <c:pt idx="3">
                  <c:v>-50.786517979314844</c:v>
                </c:pt>
                <c:pt idx="4">
                  <c:v>1.6549045030540057</c:v>
                </c:pt>
                <c:pt idx="5">
                  <c:v>1.7910938442697599</c:v>
                </c:pt>
                <c:pt idx="6">
                  <c:v>-50.786517979314844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3-4682-B7A7-DE18AF89FB43}"/>
            </c:ext>
          </c:extLst>
        </c:ser>
        <c:ser>
          <c:idx val="1"/>
          <c:order val="1"/>
          <c:tx>
            <c:strRef>
              <c:f>'[2019 INREC Sample Study - Revised 3.13.21.xlsx]1403'!$BM$23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3.13.21.xlsx]1403'!$BM$24:$BM$30</c:f>
              <c:numCache>
                <c:formatCode>_("$"* #,##0.00_);_("$"* \(#,##0.00\);_("$"* "-"??_);_(@_)</c:formatCode>
                <c:ptCount val="7"/>
                <c:pt idx="0">
                  <c:v>4.1067785908751233</c:v>
                </c:pt>
                <c:pt idx="1">
                  <c:v>-50.786517979314844</c:v>
                </c:pt>
                <c:pt idx="2">
                  <c:v>4.1067785908751233</c:v>
                </c:pt>
                <c:pt idx="3">
                  <c:v>-50.786517979314844</c:v>
                </c:pt>
                <c:pt idx="4">
                  <c:v>-50.786517979314844</c:v>
                </c:pt>
                <c:pt idx="5">
                  <c:v>0.66543668305461523</c:v>
                </c:pt>
                <c:pt idx="6">
                  <c:v>-50.786517979314844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3-4682-B7A7-DE18AF89FB43}"/>
            </c:ext>
          </c:extLst>
        </c:ser>
        <c:ser>
          <c:idx val="2"/>
          <c:order val="2"/>
          <c:tx>
            <c:strRef>
              <c:f>'[2019 INREC Sample Study - Revised 3.13.21.xlsx]1403'!$BN$23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3.13.21.xlsx]1403'!$BN$24:$BN$30</c:f>
              <c:numCache>
                <c:formatCode>_("$"* #,##0.00_);_("$"* \(#,##0.00\);_("$"* "-"??_);_(@_)</c:formatCode>
                <c:ptCount val="7"/>
                <c:pt idx="0">
                  <c:v>4.1067785908751233</c:v>
                </c:pt>
                <c:pt idx="1">
                  <c:v>-50.786517979314844</c:v>
                </c:pt>
                <c:pt idx="2">
                  <c:v>6.5124600540899777</c:v>
                </c:pt>
                <c:pt idx="3">
                  <c:v>-50.786517979314844</c:v>
                </c:pt>
                <c:pt idx="4">
                  <c:v>-50.786517979314844</c:v>
                </c:pt>
                <c:pt idx="5">
                  <c:v>4.0360242905970978</c:v>
                </c:pt>
                <c:pt idx="6">
                  <c:v>-50.786517979314844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3-4682-B7A7-DE18AF89F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488000"/>
        <c:axId val="109489536"/>
      </c:barChart>
      <c:catAx>
        <c:axId val="1094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  <c:crossAx val="109489536"/>
        <c:crosses val="autoZero"/>
        <c:auto val="1"/>
        <c:lblAlgn val="ctr"/>
        <c:lblOffset val="100"/>
        <c:noMultiLvlLbl val="0"/>
      </c:catAx>
      <c:valAx>
        <c:axId val="1094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  <c:crossAx val="10948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43308665111812E-2"/>
          <c:y val="2.8472979974481217E-2"/>
          <c:w val="0.89880487079979943"/>
          <c:h val="0.75944174028343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'Central 1610, Rounds 1,2,3'!$Y$71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53D2FF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'Central 1610, Rounds 1,2,3'!$Y$72:$Y$79</c:f>
              <c:numCache>
                <c:formatCode>0.0</c:formatCode>
                <c:ptCount val="8"/>
                <c:pt idx="0">
                  <c:v>100</c:v>
                </c:pt>
                <c:pt idx="1">
                  <c:v>43.008140999999995</c:v>
                </c:pt>
                <c:pt idx="2">
                  <c:v>88</c:v>
                </c:pt>
                <c:pt idx="3">
                  <c:v>60</c:v>
                </c:pt>
                <c:pt idx="4">
                  <c:v>34</c:v>
                </c:pt>
                <c:pt idx="5">
                  <c:v>94</c:v>
                </c:pt>
                <c:pt idx="6">
                  <c:v>84</c:v>
                </c:pt>
                <c:pt idx="7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7-489E-8428-208DDC8342B5}"/>
            </c:ext>
          </c:extLst>
        </c:ser>
        <c:ser>
          <c:idx val="1"/>
          <c:order val="1"/>
          <c:tx>
            <c:strRef>
              <c:f>'Central 1610, Rounds 1,2,3'!$Z$71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2"/>
              </a:solidFill>
            </a:ln>
            <a:effectLst/>
          </c:spPr>
          <c:invertIfNegative val="0"/>
          <c:val>
            <c:numRef>
              <c:f>'Central 1610, Rounds 1,2,3'!$Z$72:$Z$79</c:f>
              <c:numCache>
                <c:formatCode>0.0</c:formatCode>
                <c:ptCount val="8"/>
                <c:pt idx="0">
                  <c:v>118</c:v>
                </c:pt>
                <c:pt idx="1">
                  <c:v>46.917971999999999</c:v>
                </c:pt>
                <c:pt idx="2">
                  <c:v>77</c:v>
                </c:pt>
                <c:pt idx="3">
                  <c:v>60</c:v>
                </c:pt>
                <c:pt idx="4">
                  <c:v>143</c:v>
                </c:pt>
                <c:pt idx="5">
                  <c:v>72</c:v>
                </c:pt>
                <c:pt idx="6">
                  <c:v>84</c:v>
                </c:pt>
                <c:pt idx="7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87-489E-8428-208DDC8342B5}"/>
            </c:ext>
          </c:extLst>
        </c:ser>
        <c:ser>
          <c:idx val="2"/>
          <c:order val="2"/>
          <c:tx>
            <c:v>round 3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'Central 1610, Rounds 1,2,3'!$AA$72:$AA$79</c:f>
              <c:numCache>
                <c:formatCode>0.0</c:formatCode>
                <c:ptCount val="8"/>
                <c:pt idx="0">
                  <c:v>123</c:v>
                </c:pt>
                <c:pt idx="1">
                  <c:v>54.737634</c:v>
                </c:pt>
                <c:pt idx="2">
                  <c:v>69</c:v>
                </c:pt>
                <c:pt idx="3">
                  <c:v>72</c:v>
                </c:pt>
                <c:pt idx="4">
                  <c:v>118</c:v>
                </c:pt>
                <c:pt idx="5">
                  <c:v>88</c:v>
                </c:pt>
                <c:pt idx="6">
                  <c:v>0</c:v>
                </c:pt>
                <c:pt idx="7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87-489E-8428-208DDC834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18"/>
        <c:axId val="44742528"/>
        <c:axId val="44752896"/>
      </c:barChart>
      <c:catAx>
        <c:axId val="4474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bg2"/>
                    </a:solidFill>
                  </a:rPr>
                  <a:t>Laboratory</a:t>
                </a:r>
              </a:p>
            </c:rich>
          </c:tx>
          <c:layout>
            <c:manualLayout>
              <c:xMode val="edge"/>
              <c:yMode val="edge"/>
              <c:x val="0.44318486187406259"/>
              <c:y val="0.88396024509660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52896"/>
        <c:crosses val="autoZero"/>
        <c:auto val="1"/>
        <c:lblAlgn val="ctr"/>
        <c:lblOffset val="100"/>
        <c:noMultiLvlLbl val="0"/>
      </c:catAx>
      <c:valAx>
        <c:axId val="44752896"/>
        <c:scaling>
          <c:orientation val="minMax"/>
          <c:max val="1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out"/>
        <c:tickLblPos val="nextTo"/>
        <c:spPr>
          <a:noFill/>
          <a:ln>
            <a:solidFill>
              <a:srgbClr val="33333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2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23993930754229"/>
          <c:y val="3.8849744727199799E-2"/>
          <c:w val="0.56091028770762552"/>
          <c:h val="0.13875562068507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Cost (Lime + P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K</a:t>
            </a:r>
            <a:r>
              <a:rPr lang="en-US" sz="20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O) $/Ac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34253294095813"/>
          <c:y val="0.15869133707009581"/>
          <c:w val="0.87613894854052332"/>
          <c:h val="0.6805807287113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'1910'!$BS$23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'1910'!$AV$24:$AV$31</c:f>
              <c:strCache>
                <c:ptCount val="8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  <c:pt idx="7">
                  <c:v>CHECK</c:v>
                </c:pt>
              </c:strCache>
            </c:strRef>
          </c:cat>
          <c:val>
            <c:numRef>
              <c:f>'1910'!$BS$24:$BS$30</c:f>
              <c:numCache>
                <c:formatCode>_("$"* #,##0.00_);_("$"* \(#,##0.00\);_("$"* "-"??_);_(@_)</c:formatCode>
                <c:ptCount val="7"/>
                <c:pt idx="0">
                  <c:v>16.007175450000044</c:v>
                </c:pt>
                <c:pt idx="1">
                  <c:v>45.734787000000004</c:v>
                </c:pt>
                <c:pt idx="2">
                  <c:v>38.874568950000047</c:v>
                </c:pt>
                <c:pt idx="3">
                  <c:v>16.007175450000044</c:v>
                </c:pt>
                <c:pt idx="4">
                  <c:v>59.69533880047495</c:v>
                </c:pt>
                <c:pt idx="5">
                  <c:v>38.874568950000047</c:v>
                </c:pt>
                <c:pt idx="6">
                  <c:v>16.007175450000044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4-4ADC-A137-7EA61E2F8A71}"/>
            </c:ext>
          </c:extLst>
        </c:ser>
        <c:ser>
          <c:idx val="1"/>
          <c:order val="1"/>
          <c:tx>
            <c:strRef>
              <c:f>'1910'!$BT$23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'1910'!$AV$24:$AV$31</c:f>
              <c:strCache>
                <c:ptCount val="8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  <c:pt idx="7">
                  <c:v>CHECK</c:v>
                </c:pt>
              </c:strCache>
            </c:strRef>
          </c:cat>
          <c:val>
            <c:numRef>
              <c:f>'1910'!$BT$24:$BT$30</c:f>
              <c:numCache>
                <c:formatCode>_("$"* #,##0.00_);_("$"* \(#,##0.00\);_("$"* "-"??_);_(@_)</c:formatCode>
                <c:ptCount val="7"/>
                <c:pt idx="0">
                  <c:v>61.741962450000038</c:v>
                </c:pt>
                <c:pt idx="1">
                  <c:v>70.888919850000136</c:v>
                </c:pt>
                <c:pt idx="2">
                  <c:v>61.741962450000038</c:v>
                </c:pt>
                <c:pt idx="3">
                  <c:v>16.007175450000044</c:v>
                </c:pt>
                <c:pt idx="4">
                  <c:v>38.874568950000047</c:v>
                </c:pt>
                <c:pt idx="5">
                  <c:v>16.007175450000044</c:v>
                </c:pt>
                <c:pt idx="6">
                  <c:v>38.874568950000047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4-4ADC-A137-7EA61E2F8A71}"/>
            </c:ext>
          </c:extLst>
        </c:ser>
        <c:ser>
          <c:idx val="2"/>
          <c:order val="2"/>
          <c:tx>
            <c:strRef>
              <c:f>'1910'!$BU$23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'1910'!$AV$24:$AV$31</c:f>
              <c:strCache>
                <c:ptCount val="8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  <c:pt idx="7">
                  <c:v>CHECK</c:v>
                </c:pt>
              </c:strCache>
            </c:strRef>
          </c:cat>
          <c:val>
            <c:numRef>
              <c:f>'1910'!$BU$24:$BU$30</c:f>
              <c:numCache>
                <c:formatCode>_("$"* #,##0.00_);_("$"* \(#,##0.00\);_("$"* "-"??_);_(@_)</c:formatCode>
                <c:ptCount val="7"/>
                <c:pt idx="0">
                  <c:v>38.874568950000047</c:v>
                </c:pt>
                <c:pt idx="1">
                  <c:v>79.502607961674471</c:v>
                </c:pt>
                <c:pt idx="2">
                  <c:v>114.31957427358464</c:v>
                </c:pt>
                <c:pt idx="3">
                  <c:v>42.560834914518466</c:v>
                </c:pt>
                <c:pt idx="4">
                  <c:v>103.98628392584544</c:v>
                </c:pt>
                <c:pt idx="5">
                  <c:v>69.063866779281597</c:v>
                </c:pt>
                <c:pt idx="6">
                  <c:v>71.374243259192284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4-4ADC-A137-7EA61E2F8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-14"/>
        <c:axId val="2840064"/>
        <c:axId val="2841600"/>
      </c:barChart>
      <c:catAx>
        <c:axId val="28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1600"/>
        <c:crosses val="autoZero"/>
        <c:auto val="1"/>
        <c:lblAlgn val="ctr"/>
        <c:lblOffset val="100"/>
        <c:noMultiLvlLbl val="0"/>
      </c:catAx>
      <c:valAx>
        <c:axId val="28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78002488918609E-2"/>
          <c:y val="2.3348892365259676E-2"/>
          <c:w val="0.90382303682714837"/>
          <c:h val="0.8189225382146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D-Blind</c:v>
                </c:pt>
              </c:strCache>
            </c:strRef>
          </c:tx>
          <c:spPr>
            <a:solidFill>
              <a:srgbClr val="0594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157</c:v>
                </c:pt>
                <c:pt idx="1">
                  <c:v>149</c:v>
                </c:pt>
                <c:pt idx="2">
                  <c:v>118</c:v>
                </c:pt>
                <c:pt idx="3">
                  <c:v>175</c:v>
                </c:pt>
                <c:pt idx="4">
                  <c:v>214</c:v>
                </c:pt>
                <c:pt idx="5">
                  <c:v>130</c:v>
                </c:pt>
                <c:pt idx="6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8-45E3-8044-48D65A657F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S-Blind</c:v>
                </c:pt>
              </c:strCache>
            </c:strRef>
          </c:tx>
          <c:spPr>
            <a:pattFill prst="pct8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171</c:v>
                </c:pt>
                <c:pt idx="1">
                  <c:v>179</c:v>
                </c:pt>
                <c:pt idx="2">
                  <c:v>176</c:v>
                </c:pt>
                <c:pt idx="3">
                  <c:v>188.9</c:v>
                </c:pt>
                <c:pt idx="4">
                  <c:v>201</c:v>
                </c:pt>
                <c:pt idx="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8-45E3-8044-48D65A65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13"/>
        <c:axId val="347135327"/>
        <c:axId val="347136575"/>
      </c:barChart>
      <c:catAx>
        <c:axId val="3471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6575"/>
        <c:crosses val="autoZero"/>
        <c:auto val="1"/>
        <c:lblAlgn val="ctr"/>
        <c:lblOffset val="100"/>
        <c:noMultiLvlLbl val="0"/>
      </c:catAx>
      <c:valAx>
        <c:axId val="347136575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8818138728081"/>
          <c:y val="5.8118321053970419E-2"/>
          <c:w val="0.30180163865499904"/>
          <c:h val="5.7435820756566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37042975667885E-2"/>
          <c:y val="3.473065425776125E-2"/>
          <c:w val="0.89880487079979943"/>
          <c:h val="0.79188921755640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'Rice 1809, rounds 1,2,3'!$R$81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53D2FF"/>
            </a:solidFill>
            <a:ln>
              <a:solidFill>
                <a:schemeClr val="bg2"/>
              </a:solidFill>
            </a:ln>
            <a:effectLst/>
          </c:spPr>
          <c:invertIfNegative val="0"/>
          <c:val>
            <c:numRef>
              <c:f>'Rice 1809, rounds 1,2,3'!$R$82:$R$89</c:f>
              <c:numCache>
                <c:formatCode>0.0</c:formatCode>
                <c:ptCount val="8"/>
                <c:pt idx="0">
                  <c:v>12</c:v>
                </c:pt>
                <c:pt idx="1">
                  <c:v>0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  <c:pt idx="5">
                  <c:v>8.9</c:v>
                </c:pt>
                <c:pt idx="6">
                  <c:v>10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E-4B9F-A2E4-B106BA0C6616}"/>
            </c:ext>
          </c:extLst>
        </c:ser>
        <c:ser>
          <c:idx val="1"/>
          <c:order val="1"/>
          <c:tx>
            <c:strRef>
              <c:f>'Rice 1809, rounds 1,2,3'!$S$81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'Rice 1809, rounds 1,2,3'!$S$82:$S$89</c:f>
              <c:numCache>
                <c:formatCode>0.0</c:formatCode>
                <c:ptCount val="8"/>
                <c:pt idx="0">
                  <c:v>14</c:v>
                </c:pt>
                <c:pt idx="1">
                  <c:v>10</c:v>
                </c:pt>
                <c:pt idx="2">
                  <c:v>10</c:v>
                </c:pt>
                <c:pt idx="3">
                  <c:v>12.000999999999999</c:v>
                </c:pt>
                <c:pt idx="4">
                  <c:v>12.1</c:v>
                </c:pt>
                <c:pt idx="5">
                  <c:v>10.6</c:v>
                </c:pt>
                <c:pt idx="6">
                  <c:v>11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E-4B9F-A2E4-B106BA0C6616}"/>
            </c:ext>
          </c:extLst>
        </c:ser>
        <c:ser>
          <c:idx val="2"/>
          <c:order val="2"/>
          <c:tx>
            <c:strRef>
              <c:f>'Rice 1809, rounds 1,2,3'!$T$81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rgbClr val="98D67C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'Rice 1809, rounds 1,2,3'!$T$82:$T$89</c:f>
              <c:numCache>
                <c:formatCode>0.0</c:formatCode>
                <c:ptCount val="8"/>
                <c:pt idx="0">
                  <c:v>15</c:v>
                </c:pt>
                <c:pt idx="1">
                  <c:v>11.1</c:v>
                </c:pt>
                <c:pt idx="2">
                  <c:v>12</c:v>
                </c:pt>
                <c:pt idx="3">
                  <c:v>9.9935600000000004</c:v>
                </c:pt>
                <c:pt idx="4">
                  <c:v>11.9</c:v>
                </c:pt>
                <c:pt idx="5">
                  <c:v>16.8</c:v>
                </c:pt>
                <c:pt idx="6">
                  <c:v>0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6E-4B9F-A2E4-B106BA0C6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-17"/>
        <c:axId val="124833152"/>
        <c:axId val="124835328"/>
      </c:barChart>
      <c:catAx>
        <c:axId val="124833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bg2"/>
                    </a:solidFill>
                  </a:rPr>
                  <a:t>Laboratory</a:t>
                </a:r>
              </a:p>
            </c:rich>
          </c:tx>
          <c:layout>
            <c:manualLayout>
              <c:xMode val="edge"/>
              <c:yMode val="edge"/>
              <c:x val="0.45296572706685562"/>
              <c:y val="0.91243767642598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35328"/>
        <c:crosses val="autoZero"/>
        <c:auto val="1"/>
        <c:lblAlgn val="ctr"/>
        <c:lblOffset val="100"/>
        <c:noMultiLvlLbl val="0"/>
      </c:catAx>
      <c:valAx>
        <c:axId val="12483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33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895331557961953"/>
          <c:y val="4.2616958680381033E-2"/>
          <c:w val="0.53354648375922242"/>
          <c:h val="0.13632924032738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83693196924765E-2"/>
          <c:y val="4.1027649199412257E-2"/>
          <c:w val="0.90015451705654592"/>
          <c:h val="0.766399631891668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'Etting 1604, rounds 1,2,3'!$D$77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53D2FF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'Etting 1604, rounds 1,2,3'!$D$78:$D$85</c:f>
              <c:numCache>
                <c:formatCode>0.0</c:formatCode>
                <c:ptCount val="8"/>
                <c:pt idx="0">
                  <c:v>144</c:v>
                </c:pt>
                <c:pt idx="1">
                  <c:v>89.926113000000001</c:v>
                </c:pt>
                <c:pt idx="2">
                  <c:v>153</c:v>
                </c:pt>
                <c:pt idx="3">
                  <c:v>157</c:v>
                </c:pt>
                <c:pt idx="4">
                  <c:v>38</c:v>
                </c:pt>
                <c:pt idx="5">
                  <c:v>181</c:v>
                </c:pt>
                <c:pt idx="6">
                  <c:v>160</c:v>
                </c:pt>
                <c:pt idx="7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17-4ABE-B371-B62CB0259C1B}"/>
            </c:ext>
          </c:extLst>
        </c:ser>
        <c:ser>
          <c:idx val="2"/>
          <c:order val="1"/>
          <c:tx>
            <c:strRef>
              <c:f>'Etting 1604, rounds 1,2,3'!$E$77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'Etting 1604, rounds 1,2,3'!$E$78:$E$85</c:f>
              <c:numCache>
                <c:formatCode>0.0</c:formatCode>
                <c:ptCount val="8"/>
                <c:pt idx="0">
                  <c:v>147</c:v>
                </c:pt>
                <c:pt idx="1">
                  <c:v>101.65560599999999</c:v>
                </c:pt>
                <c:pt idx="2">
                  <c:v>147</c:v>
                </c:pt>
                <c:pt idx="3">
                  <c:v>157</c:v>
                </c:pt>
                <c:pt idx="4">
                  <c:v>149</c:v>
                </c:pt>
                <c:pt idx="5">
                  <c:v>161</c:v>
                </c:pt>
                <c:pt idx="6">
                  <c:v>163</c:v>
                </c:pt>
                <c:pt idx="7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7-4ABE-B371-B62CB0259C1B}"/>
            </c:ext>
          </c:extLst>
        </c:ser>
        <c:ser>
          <c:idx val="3"/>
          <c:order val="2"/>
          <c:tx>
            <c:strRef>
              <c:f>'Etting 1604, rounds 1,2,3'!$F$77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'Etting 1604, rounds 1,2,3'!$F$78:$F$85</c:f>
              <c:numCache>
                <c:formatCode>0.0</c:formatCode>
                <c:ptCount val="8"/>
                <c:pt idx="0">
                  <c:v>156</c:v>
                </c:pt>
                <c:pt idx="1">
                  <c:v>109.475268</c:v>
                </c:pt>
                <c:pt idx="2">
                  <c:v>119</c:v>
                </c:pt>
                <c:pt idx="3">
                  <c:v>169</c:v>
                </c:pt>
                <c:pt idx="4">
                  <c:v>139</c:v>
                </c:pt>
                <c:pt idx="5">
                  <c:v>163</c:v>
                </c:pt>
                <c:pt idx="6">
                  <c:v>0</c:v>
                </c:pt>
                <c:pt idx="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7-4ABE-B371-B62CB0259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842112"/>
        <c:axId val="160844032"/>
      </c:barChart>
      <c:catAx>
        <c:axId val="160842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bg2"/>
                    </a:solidFill>
                  </a:rPr>
                  <a:t>Laboratory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44032"/>
        <c:crosses val="autoZero"/>
        <c:auto val="1"/>
        <c:lblAlgn val="ctr"/>
        <c:lblOffset val="100"/>
        <c:noMultiLvlLbl val="0"/>
      </c:catAx>
      <c:valAx>
        <c:axId val="16084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4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57526148783117"/>
          <c:y val="6.0768869646862449E-2"/>
          <c:w val="0.46163742900381899"/>
          <c:h val="6.8753705841426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78002488918609E-2"/>
          <c:y val="2.3348892365259676E-2"/>
          <c:w val="0.90382303682714837"/>
          <c:h val="0.8189225382146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D-Blind</c:v>
                </c:pt>
              </c:strCache>
            </c:strRef>
          </c:tx>
          <c:spPr>
            <a:solidFill>
              <a:srgbClr val="0594FF"/>
            </a:solidFill>
            <a:ln>
              <a:solidFill>
                <a:schemeClr val="bg2"/>
              </a:solidFill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</c:v>
                </c:pt>
                <c:pt idx="1">
                  <c:v>90</c:v>
                </c:pt>
                <c:pt idx="2">
                  <c:v>153</c:v>
                </c:pt>
                <c:pt idx="3">
                  <c:v>30</c:v>
                </c:pt>
                <c:pt idx="4">
                  <c:v>178</c:v>
                </c:pt>
                <c:pt idx="5">
                  <c:v>181</c:v>
                </c:pt>
                <c:pt idx="7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3D-49EB-B39A-4AE693FC7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S-Blind</c:v>
                </c:pt>
              </c:strCache>
            </c:strRef>
          </c:tx>
          <c:spPr>
            <a:pattFill prst="pct75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bg2"/>
              </a:solidFill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169</c:v>
                </c:pt>
                <c:pt idx="1">
                  <c:v>176</c:v>
                </c:pt>
                <c:pt idx="3">
                  <c:v>170</c:v>
                </c:pt>
                <c:pt idx="4">
                  <c:v>160</c:v>
                </c:pt>
                <c:pt idx="5">
                  <c:v>160</c:v>
                </c:pt>
                <c:pt idx="6">
                  <c:v>160</c:v>
                </c:pt>
                <c:pt idx="7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3D-49EB-B39A-4AE693FC7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13"/>
        <c:axId val="347135327"/>
        <c:axId val="347136575"/>
      </c:barChart>
      <c:catAx>
        <c:axId val="3471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6575"/>
        <c:crosses val="autoZero"/>
        <c:auto val="1"/>
        <c:lblAlgn val="ctr"/>
        <c:lblOffset val="100"/>
        <c:noMultiLvlLbl val="0"/>
      </c:catAx>
      <c:valAx>
        <c:axId val="347136575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8818138728081"/>
          <c:y val="5.8118321053970419E-2"/>
          <c:w val="0.30180163865499904"/>
          <c:h val="5.7435820756566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 ID SRS-1612</a:t>
            </a:r>
          </a:p>
        </c:rich>
      </c:tx>
      <c:layout>
        <c:manualLayout>
          <c:xMode val="edge"/>
          <c:yMode val="edge"/>
          <c:x val="0.3529502159004318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3.13.21.xlsx]1612'!$AW$23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3.13.21.xlsx]1612'!$AV$24:$AV$30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3.13.21.xlsx]1612'!$AW$24:$AW$30</c:f>
              <c:numCache>
                <c:formatCode>0.00</c:formatCode>
                <c:ptCount val="7"/>
                <c:pt idx="0">
                  <c:v>5.3</c:v>
                </c:pt>
                <c:pt idx="1">
                  <c:v>5.4</c:v>
                </c:pt>
                <c:pt idx="2">
                  <c:v>5.3</c:v>
                </c:pt>
                <c:pt idx="3">
                  <c:v>5.4</c:v>
                </c:pt>
                <c:pt idx="4">
                  <c:v>5.4</c:v>
                </c:pt>
                <c:pt idx="5">
                  <c:v>5.4</c:v>
                </c:pt>
                <c:pt idx="6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2-4051-8758-2E3BAB3BAE2C}"/>
            </c:ext>
          </c:extLst>
        </c:ser>
        <c:ser>
          <c:idx val="1"/>
          <c:order val="1"/>
          <c:tx>
            <c:strRef>
              <c:f>'[2019 INREC Sample Study - Revised 3.13.21.xlsx]1612'!$AX$23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3.13.21.xlsx]1612'!$AV$24:$AV$30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3.13.21.xlsx]1612'!$AX$24:$AX$30</c:f>
              <c:numCache>
                <c:formatCode>0.00</c:formatCode>
                <c:ptCount val="7"/>
                <c:pt idx="0">
                  <c:v>5.4</c:v>
                </c:pt>
                <c:pt idx="1">
                  <c:v>5.0999999999999996</c:v>
                </c:pt>
                <c:pt idx="2">
                  <c:v>5.2</c:v>
                </c:pt>
                <c:pt idx="3">
                  <c:v>5.2</c:v>
                </c:pt>
                <c:pt idx="4">
                  <c:v>5.2</c:v>
                </c:pt>
                <c:pt idx="5">
                  <c:v>5.6</c:v>
                </c:pt>
                <c:pt idx="6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2-4051-8758-2E3BAB3BAE2C}"/>
            </c:ext>
          </c:extLst>
        </c:ser>
        <c:ser>
          <c:idx val="2"/>
          <c:order val="2"/>
          <c:tx>
            <c:strRef>
              <c:f>'[2019 INREC Sample Study - Revised 3.13.21.xlsx]1612'!$AY$23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3.13.21.xlsx]1612'!$AV$24:$AV$30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3.13.21.xlsx]1612'!$AY$24:$AY$30</c:f>
              <c:numCache>
                <c:formatCode>0.00</c:formatCode>
                <c:ptCount val="7"/>
                <c:pt idx="0">
                  <c:v>5.2</c:v>
                </c:pt>
                <c:pt idx="1">
                  <c:v>5.8</c:v>
                </c:pt>
                <c:pt idx="2">
                  <c:v>5.2</c:v>
                </c:pt>
                <c:pt idx="3">
                  <c:v>5.3</c:v>
                </c:pt>
                <c:pt idx="4">
                  <c:v>5.3</c:v>
                </c:pt>
                <c:pt idx="5">
                  <c:v>5.3</c:v>
                </c:pt>
                <c:pt idx="6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2-4051-8758-2E3BAB3BA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7896320"/>
        <c:axId val="77906304"/>
      </c:barChart>
      <c:catAx>
        <c:axId val="7789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7906304"/>
        <c:crosses val="autoZero"/>
        <c:auto val="1"/>
        <c:lblAlgn val="ctr"/>
        <c:lblOffset val="100"/>
        <c:noMultiLvlLbl val="0"/>
      </c:catAx>
      <c:valAx>
        <c:axId val="77906304"/>
        <c:scaling>
          <c:orientation val="minMax"/>
          <c:min val="4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78963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28384556769118"/>
          <c:y val="0.83391149023038791"/>
          <c:w val="0.4997906612479891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Soil ID SRS-1403</a:t>
            </a:r>
          </a:p>
        </c:rich>
      </c:tx>
      <c:layout>
        <c:manualLayout>
          <c:xMode val="edge"/>
          <c:yMode val="edge"/>
          <c:x val="0.32544528916644039"/>
          <c:y val="2.00000000000000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3.13.21.xlsx]1403'!$BF$23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3.13.21.xlsx]1403'!$BF$24:$BF$30</c:f>
              <c:numCache>
                <c:formatCode>0.0</c:formatCode>
                <c:ptCount val="7"/>
                <c:pt idx="0">
                  <c:v>149</c:v>
                </c:pt>
                <c:pt idx="1">
                  <c:v>199</c:v>
                </c:pt>
                <c:pt idx="2">
                  <c:v>145</c:v>
                </c:pt>
                <c:pt idx="3">
                  <c:v>163</c:v>
                </c:pt>
                <c:pt idx="4">
                  <c:v>132</c:v>
                </c:pt>
                <c:pt idx="5">
                  <c:v>169</c:v>
                </c:pt>
                <c:pt idx="6">
                  <c:v>154.9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E-4559-85D0-BC0BEBAA22FB}"/>
            </c:ext>
          </c:extLst>
        </c:ser>
        <c:ser>
          <c:idx val="1"/>
          <c:order val="1"/>
          <c:tx>
            <c:strRef>
              <c:f>'[2019 INREC Sample Study - Revised 3.13.21.xlsx]1403'!$BG$23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3.13.21.xlsx]1403'!$BG$24:$BG$30</c:f>
              <c:numCache>
                <c:formatCode>0.0</c:formatCode>
                <c:ptCount val="7"/>
                <c:pt idx="0">
                  <c:v>160</c:v>
                </c:pt>
                <c:pt idx="1">
                  <c:v>168</c:v>
                </c:pt>
                <c:pt idx="2">
                  <c:v>147</c:v>
                </c:pt>
                <c:pt idx="3">
                  <c:v>158</c:v>
                </c:pt>
                <c:pt idx="4">
                  <c:v>179</c:v>
                </c:pt>
                <c:pt idx="5">
                  <c:v>198.32</c:v>
                </c:pt>
                <c:pt idx="6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E-4559-85D0-BC0BEBAA22FB}"/>
            </c:ext>
          </c:extLst>
        </c:ser>
        <c:ser>
          <c:idx val="2"/>
          <c:order val="2"/>
          <c:tx>
            <c:strRef>
              <c:f>'[2019 INREC Sample Study - Revised 3.13.21.xlsx]1403'!$BH$23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'[2019 INREC Sample Study - Revised 3.13.21.xlsx]1403'!$AV$24:$AV$30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3.13.21.xlsx]1403'!$BH$24:$BH$30</c:f>
              <c:numCache>
                <c:formatCode>0.0</c:formatCode>
                <c:ptCount val="7"/>
                <c:pt idx="0">
                  <c:v>154</c:v>
                </c:pt>
                <c:pt idx="1">
                  <c:v>146</c:v>
                </c:pt>
                <c:pt idx="2">
                  <c:v>140</c:v>
                </c:pt>
                <c:pt idx="3">
                  <c:v>164</c:v>
                </c:pt>
                <c:pt idx="4">
                  <c:v>172</c:v>
                </c:pt>
                <c:pt idx="5">
                  <c:v>124.6</c:v>
                </c:pt>
                <c:pt idx="6">
                  <c:v>260.2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E-4559-85D0-BC0BEBAA2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298304"/>
        <c:axId val="97299840"/>
      </c:barChart>
      <c:catAx>
        <c:axId val="9729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99840"/>
        <c:crosses val="autoZero"/>
        <c:auto val="1"/>
        <c:lblAlgn val="ctr"/>
        <c:lblOffset val="100"/>
        <c:noMultiLvlLbl val="0"/>
      </c:catAx>
      <c:valAx>
        <c:axId val="9729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2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4724409448819"/>
          <c:y val="0.82465223097112861"/>
          <c:w val="0.4030164041994750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7655118425199"/>
          <c:y val="5.3824379819156061E-2"/>
          <c:w val="0.90382303682714837"/>
          <c:h val="0.8189225382146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D-Blind</c:v>
                </c:pt>
              </c:strCache>
            </c:strRef>
          </c:tx>
          <c:spPr>
            <a:solidFill>
              <a:srgbClr val="0594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157</c:v>
                </c:pt>
                <c:pt idx="1">
                  <c:v>149</c:v>
                </c:pt>
                <c:pt idx="2">
                  <c:v>118</c:v>
                </c:pt>
                <c:pt idx="3">
                  <c:v>175</c:v>
                </c:pt>
                <c:pt idx="4">
                  <c:v>214</c:v>
                </c:pt>
                <c:pt idx="5">
                  <c:v>130</c:v>
                </c:pt>
                <c:pt idx="6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8-45E3-8044-48D65A657F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S-Blind</c:v>
                </c:pt>
              </c:strCache>
            </c:strRef>
          </c:tx>
          <c:spPr>
            <a:pattFill prst="pct8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171</c:v>
                </c:pt>
                <c:pt idx="1">
                  <c:v>179</c:v>
                </c:pt>
                <c:pt idx="2">
                  <c:v>176</c:v>
                </c:pt>
                <c:pt idx="3">
                  <c:v>188.9</c:v>
                </c:pt>
                <c:pt idx="4">
                  <c:v>201</c:v>
                </c:pt>
                <c:pt idx="6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8-45E3-8044-48D65A657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13"/>
        <c:axId val="347135327"/>
        <c:axId val="347136575"/>
      </c:barChart>
      <c:catAx>
        <c:axId val="3471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6575"/>
        <c:crosses val="autoZero"/>
        <c:auto val="1"/>
        <c:lblAlgn val="ctr"/>
        <c:lblOffset val="100"/>
        <c:noMultiLvlLbl val="0"/>
      </c:catAx>
      <c:valAx>
        <c:axId val="347136575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>
                <a:alpha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532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24500926429141"/>
          <c:y val="1.9534861111955022E-2"/>
          <c:w val="0.449438475356298"/>
          <c:h val="5.7435820756566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27655118425199"/>
          <c:y val="5.3824379819156061E-2"/>
          <c:w val="0.90382303682714837"/>
          <c:h val="0.81892253821460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D-Blind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15</c:v>
                </c:pt>
                <c:pt idx="2">
                  <c:v>27.7</c:v>
                </c:pt>
                <c:pt idx="3">
                  <c:v>15</c:v>
                </c:pt>
                <c:pt idx="4">
                  <c:v>25</c:v>
                </c:pt>
                <c:pt idx="5">
                  <c:v>17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8-4273-87C0-35A9487B10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S-Blind</c:v>
                </c:pt>
              </c:strCache>
            </c:strRef>
          </c:tx>
          <c:spPr>
            <a:pattFill prst="pct80">
              <a:fgClr>
                <a:srgbClr val="FFC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16.3</c:v>
                </c:pt>
                <c:pt idx="1">
                  <c:v>16.8</c:v>
                </c:pt>
                <c:pt idx="2">
                  <c:v>15.3</c:v>
                </c:pt>
                <c:pt idx="3">
                  <c:v>11.3</c:v>
                </c:pt>
                <c:pt idx="4">
                  <c:v>16.3</c:v>
                </c:pt>
                <c:pt idx="6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8-4273-87C0-35A9487B1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6"/>
        <c:overlap val="-13"/>
        <c:axId val="347135327"/>
        <c:axId val="347136575"/>
      </c:barChart>
      <c:catAx>
        <c:axId val="3471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6575"/>
        <c:crosses val="autoZero"/>
        <c:auto val="1"/>
        <c:lblAlgn val="ctr"/>
        <c:lblOffset val="100"/>
        <c:noMultiLvlLbl val="0"/>
      </c:catAx>
      <c:valAx>
        <c:axId val="347136575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tx1">
                <a:alpha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135327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24500926429141"/>
          <c:y val="1.9534861111955022E-2"/>
          <c:w val="0.449438475356298"/>
          <c:h val="5.7435820756566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Soil ID Soil SRS-1515</a:t>
            </a:r>
          </a:p>
        </c:rich>
      </c:tx>
      <c:layout>
        <c:manualLayout>
          <c:xMode val="edge"/>
          <c:yMode val="edge"/>
          <c:x val="0.30090505928138295"/>
          <c:y val="4.15418335825591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7171296296296296"/>
          <c:w val="0.87833573928258968"/>
          <c:h val="0.56868802857976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'[2019 INREC Sample Study - Revised 3.13.21.xlsx]1515'!$AW$23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3.13.21.xlsx]1515'!$AW$24:$AW$30</c:f>
              <c:numCache>
                <c:formatCode>0.00</c:formatCode>
                <c:ptCount val="7"/>
                <c:pt idx="0">
                  <c:v>5.8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5.8</c:v>
                </c:pt>
                <c:pt idx="5">
                  <c:v>5.8</c:v>
                </c:pt>
                <c:pt idx="6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57C-A736-D3150B615FC1}"/>
            </c:ext>
          </c:extLst>
        </c:ser>
        <c:ser>
          <c:idx val="1"/>
          <c:order val="1"/>
          <c:tx>
            <c:strRef>
              <c:f>'[2019 INREC Sample Study - Revised 3.13.21.xlsx]1515'!$AX$23</c:f>
              <c:strCache>
                <c:ptCount val="1"/>
                <c:pt idx="0">
                  <c:v>Round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3.13.21.xlsx]1515'!$AX$24:$AX$30</c:f>
              <c:numCache>
                <c:formatCode>0.00</c:formatCode>
                <c:ptCount val="7"/>
                <c:pt idx="0">
                  <c:v>5.7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6.1</c:v>
                </c:pt>
                <c:pt idx="5">
                  <c:v>6</c:v>
                </c:pt>
                <c:pt idx="6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C-457C-A736-D3150B615FC1}"/>
            </c:ext>
          </c:extLst>
        </c:ser>
        <c:ser>
          <c:idx val="2"/>
          <c:order val="2"/>
          <c:tx>
            <c:strRef>
              <c:f>'[2019 INREC Sample Study - Revised 3.13.21.xlsx]1515'!$AY$23</c:f>
              <c:strCache>
                <c:ptCount val="1"/>
                <c:pt idx="0">
                  <c:v>Round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'[2019 INREC Sample Study - Revised 3.13.21.xlsx]1515'!$AV$24:$AV$30</c:f>
              <c:strCache>
                <c:ptCount val="7"/>
                <c:pt idx="0">
                  <c:v>BNL</c:v>
                </c:pt>
                <c:pt idx="1">
                  <c:v>CIA</c:v>
                </c:pt>
                <c:pt idx="2">
                  <c:v>DNL</c:v>
                </c:pt>
                <c:pt idx="3">
                  <c:v>HGI</c:v>
                </c:pt>
                <c:pt idx="4">
                  <c:v>NCF</c:v>
                </c:pt>
                <c:pt idx="5">
                  <c:v>NWS</c:v>
                </c:pt>
                <c:pt idx="6">
                  <c:v>MIA</c:v>
                </c:pt>
              </c:strCache>
            </c:strRef>
          </c:cat>
          <c:val>
            <c:numRef>
              <c:f>'[2019 INREC Sample Study - Revised 3.13.21.xlsx]1515'!$AY$24:$AY$30</c:f>
              <c:numCache>
                <c:formatCode>0.00</c:formatCode>
                <c:ptCount val="7"/>
                <c:pt idx="0">
                  <c:v>5.8</c:v>
                </c:pt>
                <c:pt idx="1">
                  <c:v>6.1</c:v>
                </c:pt>
                <c:pt idx="2">
                  <c:v>5.9</c:v>
                </c:pt>
                <c:pt idx="3">
                  <c:v>6</c:v>
                </c:pt>
                <c:pt idx="4">
                  <c:v>5.9</c:v>
                </c:pt>
                <c:pt idx="5">
                  <c:v>6.2</c:v>
                </c:pt>
                <c:pt idx="6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C-457C-A736-D3150B615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330496"/>
        <c:axId val="99627776"/>
      </c:barChart>
      <c:catAx>
        <c:axId val="10033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27776"/>
        <c:crosses val="autoZero"/>
        <c:auto val="1"/>
        <c:lblAlgn val="ctr"/>
        <c:lblOffset val="100"/>
        <c:noMultiLvlLbl val="0"/>
      </c:catAx>
      <c:valAx>
        <c:axId val="99627776"/>
        <c:scaling>
          <c:orientation val="minMax"/>
          <c:max val="7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3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04724409448819"/>
          <c:y val="0.82465223097112861"/>
          <c:w val="0.4030164041994750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0.38676</cdr:x>
      <cdr:y>0.90741</cdr:y>
    </cdr:from>
    <cdr:to>
      <cdr:x>0.70713</cdr:x>
      <cdr:y>0.97473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827197" y="3733800"/>
          <a:ext cx="151355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ALP pH median:</a:t>
          </a:r>
          <a:r>
            <a:rPr lang="en-US" sz="1200" b="1" baseline="0" dirty="0"/>
            <a:t> 5.30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0.08553</cdr:x>
      <cdr:y>0.48402</cdr:y>
    </cdr:from>
    <cdr:to>
      <cdr:x>0.97218</cdr:x>
      <cdr:y>0.48402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8B7A1E0D-11D1-4D99-BEF9-56A328F71DD3}"/>
            </a:ext>
          </a:extLst>
        </cdr:cNvPr>
        <cdr:cNvCxnSpPr/>
      </cdr:nvCxnSpPr>
      <cdr:spPr>
        <a:xfrm xmlns:a="http://schemas.openxmlformats.org/drawingml/2006/main">
          <a:off x="450098" y="1538686"/>
          <a:ext cx="466605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0.08545</cdr:x>
      <cdr:y>0.53296</cdr:y>
    </cdr:from>
    <cdr:to>
      <cdr:x>0.9721</cdr:x>
      <cdr:y>0.53296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A2299FE-D436-4EC6-9243-6CB87265E713}"/>
            </a:ext>
          </a:extLst>
        </cdr:cNvPr>
        <cdr:cNvCxnSpPr/>
      </cdr:nvCxnSpPr>
      <cdr:spPr>
        <a:xfrm xmlns:a="http://schemas.openxmlformats.org/drawingml/2006/main">
          <a:off x="449689" y="1694261"/>
          <a:ext cx="4666057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0.08561</cdr:x>
      <cdr:y>0.42834</cdr:y>
    </cdr:from>
    <cdr:to>
      <cdr:x>0.97226</cdr:x>
      <cdr:y>0.42834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2A8FA22D-F08F-4BEB-AAAA-86988F72547E}"/>
            </a:ext>
          </a:extLst>
        </cdr:cNvPr>
        <cdr:cNvCxnSpPr/>
      </cdr:nvCxnSpPr>
      <cdr:spPr>
        <a:xfrm xmlns:a="http://schemas.openxmlformats.org/drawingml/2006/main">
          <a:off x="450506" y="1361679"/>
          <a:ext cx="466605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0.26239</cdr:x>
      <cdr:y>0.90741</cdr:y>
    </cdr:from>
    <cdr:to>
      <cdr:x>0.78475</cdr:x>
      <cdr:y>0.97473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159640" y="3733800"/>
          <a:ext cx="230864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ALP Soil Test K median:</a:t>
          </a:r>
          <a:r>
            <a:rPr lang="en-US" sz="1200" b="1" baseline="0" dirty="0"/>
            <a:t> 164  ppm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0.09766</cdr:x>
      <cdr:y>0.43117</cdr:y>
    </cdr:from>
    <cdr:to>
      <cdr:x>0.96681</cdr:x>
      <cdr:y>0.43117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A9B578B-5EFA-4418-A278-320C8761E7CB}"/>
            </a:ext>
          </a:extLst>
        </cdr:cNvPr>
        <cdr:cNvCxnSpPr/>
      </cdr:nvCxnSpPr>
      <cdr:spPr>
        <a:xfrm xmlns:a="http://schemas.openxmlformats.org/drawingml/2006/main">
          <a:off x="524313" y="1404542"/>
          <a:ext cx="466605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0.10421</cdr:x>
      <cdr:y>0.46296</cdr:y>
    </cdr:from>
    <cdr:to>
      <cdr:x>0.97336</cdr:x>
      <cdr:y>0.46296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5BBF245-11D5-4E31-A812-F6FC4D86FD42}"/>
            </a:ext>
          </a:extLst>
        </cdr:cNvPr>
        <cdr:cNvCxnSpPr/>
      </cdr:nvCxnSpPr>
      <cdr:spPr>
        <a:xfrm xmlns:a="http://schemas.openxmlformats.org/drawingml/2006/main">
          <a:off x="460573" y="1905000"/>
          <a:ext cx="3841295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0.10421</cdr:x>
      <cdr:y>0.40255</cdr:y>
    </cdr:from>
    <cdr:to>
      <cdr:x>0.97336</cdr:x>
      <cdr:y>0.40255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3548C18-22D6-4B5D-840B-6D16BD36A6D4}"/>
            </a:ext>
          </a:extLst>
        </cdr:cNvPr>
        <cdr:cNvCxnSpPr/>
      </cdr:nvCxnSpPr>
      <cdr:spPr>
        <a:xfrm xmlns:a="http://schemas.openxmlformats.org/drawingml/2006/main">
          <a:off x="460573" y="1656426"/>
          <a:ext cx="3841295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0.31403</cdr:x>
      <cdr:y>0.92031</cdr:y>
    </cdr:from>
    <cdr:to>
      <cdr:x>0.79541</cdr:x>
      <cdr:y>0.99001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387887" y="3657594"/>
          <a:ext cx="212750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ALP Median:</a:t>
          </a:r>
          <a:r>
            <a:rPr lang="en-US" sz="1200" b="1" baseline="0" dirty="0"/>
            <a:t> 5.8    MAD: 0.17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0.08621</cdr:x>
      <cdr:y>0.4985</cdr:y>
    </cdr:from>
    <cdr:to>
      <cdr:x>0.98621</cdr:x>
      <cdr:y>0.4985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A9B578B-5EFA-4418-A278-320C8761E7CB}"/>
            </a:ext>
          </a:extLst>
        </cdr:cNvPr>
        <cdr:cNvCxnSpPr/>
      </cdr:nvCxnSpPr>
      <cdr:spPr>
        <a:xfrm xmlns:a="http://schemas.openxmlformats.org/drawingml/2006/main">
          <a:off x="381000" y="1981200"/>
          <a:ext cx="397764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0.08621</cdr:x>
      <cdr:y>0.53685</cdr:y>
    </cdr:from>
    <cdr:to>
      <cdr:x>0.97086</cdr:x>
      <cdr:y>0.53685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5BBF245-11D5-4E31-A812-F6FC4D86FD42}"/>
            </a:ext>
          </a:extLst>
        </cdr:cNvPr>
        <cdr:cNvCxnSpPr/>
      </cdr:nvCxnSpPr>
      <cdr:spPr>
        <a:xfrm xmlns:a="http://schemas.openxmlformats.org/drawingml/2006/main">
          <a:off x="381000" y="2133600"/>
          <a:ext cx="3909799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0.08621</cdr:x>
      <cdr:y>0.4617</cdr:y>
    </cdr:from>
    <cdr:to>
      <cdr:x>0.97086</cdr:x>
      <cdr:y>0.4617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3548C18-22D6-4B5D-840B-6D16BD36A6D4}"/>
            </a:ext>
          </a:extLst>
        </cdr:cNvPr>
        <cdr:cNvCxnSpPr/>
      </cdr:nvCxnSpPr>
      <cdr:spPr>
        <a:xfrm xmlns:a="http://schemas.openxmlformats.org/drawingml/2006/main">
          <a:off x="381000" y="1834927"/>
          <a:ext cx="3909799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0.31034</cdr:x>
      <cdr:y>0.92308</cdr:y>
    </cdr:from>
    <cdr:to>
      <cdr:x>0.79172</cdr:x>
      <cdr:y>0.99298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371600" y="3657600"/>
          <a:ext cx="212750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ALP Median:</a:t>
          </a:r>
          <a:r>
            <a:rPr lang="en-US" sz="1200" b="1" baseline="0" dirty="0"/>
            <a:t> 6.68    MAD: 0.08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0.0836</cdr:x>
      <cdr:y>0.35452</cdr:y>
    </cdr:from>
    <cdr:to>
      <cdr:x>0.96825</cdr:x>
      <cdr:y>0.35452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A9B578B-5EFA-4418-A278-320C8761E7CB}"/>
            </a:ext>
          </a:extLst>
        </cdr:cNvPr>
        <cdr:cNvCxnSpPr/>
      </cdr:nvCxnSpPr>
      <cdr:spPr>
        <a:xfrm xmlns:a="http://schemas.openxmlformats.org/drawingml/2006/main">
          <a:off x="440970" y="1089026"/>
          <a:ext cx="466605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0.08353</cdr:x>
      <cdr:y>0.39742</cdr:y>
    </cdr:from>
    <cdr:to>
      <cdr:x>0.96818</cdr:x>
      <cdr:y>0.39742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5BBF245-11D5-4E31-A812-F6FC4D86FD42}"/>
            </a:ext>
          </a:extLst>
        </cdr:cNvPr>
        <cdr:cNvCxnSpPr/>
      </cdr:nvCxnSpPr>
      <cdr:spPr>
        <a:xfrm xmlns:a="http://schemas.openxmlformats.org/drawingml/2006/main">
          <a:off x="440562" y="1220789"/>
          <a:ext cx="4666057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0.08481</cdr:x>
      <cdr:y>0.31047</cdr:y>
    </cdr:from>
    <cdr:to>
      <cdr:x>0.96946</cdr:x>
      <cdr:y>0.31047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3548C18-22D6-4B5D-840B-6D16BD36A6D4}"/>
            </a:ext>
          </a:extLst>
        </cdr:cNvPr>
        <cdr:cNvCxnSpPr/>
      </cdr:nvCxnSpPr>
      <cdr:spPr>
        <a:xfrm xmlns:a="http://schemas.openxmlformats.org/drawingml/2006/main">
          <a:off x="447331" y="953692"/>
          <a:ext cx="466605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0.42264</cdr:x>
      <cdr:y>0.90722</cdr:y>
    </cdr:from>
    <cdr:to>
      <cdr:x>0.68785</cdr:x>
      <cdr:y>0.97468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867901" y="3725676"/>
          <a:ext cx="117211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Median:</a:t>
          </a:r>
          <a:r>
            <a:rPr lang="en-US" sz="1200" b="1" baseline="0" dirty="0"/>
            <a:t> 6.86   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0.08564</cdr:x>
      <cdr:y>0.416</cdr:y>
    </cdr:from>
    <cdr:to>
      <cdr:x>0.96011</cdr:x>
      <cdr:y>0.416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4F5C5B6-4505-4FAD-A3D4-B0A469200A6E}"/>
            </a:ext>
          </a:extLst>
        </cdr:cNvPr>
        <cdr:cNvCxnSpPr/>
      </cdr:nvCxnSpPr>
      <cdr:spPr>
        <a:xfrm xmlns:a="http://schemas.openxmlformats.org/drawingml/2006/main">
          <a:off x="456936" y="1371968"/>
          <a:ext cx="466605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0.08642</cdr:x>
      <cdr:y>0.44248</cdr:y>
    </cdr:from>
    <cdr:to>
      <cdr:x>0.96089</cdr:x>
      <cdr:y>0.44248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4EEA2CB4-4345-43A6-9D84-0E6919DC3479}"/>
            </a:ext>
          </a:extLst>
        </cdr:cNvPr>
        <cdr:cNvCxnSpPr/>
      </cdr:nvCxnSpPr>
      <cdr:spPr>
        <a:xfrm xmlns:a="http://schemas.openxmlformats.org/drawingml/2006/main">
          <a:off x="458749" y="1459327"/>
          <a:ext cx="4642196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0.08434</cdr:x>
      <cdr:y>0.38898</cdr:y>
    </cdr:from>
    <cdr:to>
      <cdr:x>0.95882</cdr:x>
      <cdr:y>0.38898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E05F57DD-DF72-4683-8261-3BC3D94D1AD8}"/>
            </a:ext>
          </a:extLst>
        </cdr:cNvPr>
        <cdr:cNvCxnSpPr/>
      </cdr:nvCxnSpPr>
      <cdr:spPr>
        <a:xfrm xmlns:a="http://schemas.openxmlformats.org/drawingml/2006/main">
          <a:off x="450018" y="1282884"/>
          <a:ext cx="466605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0.29779</cdr:x>
      <cdr:y>0.90323</cdr:y>
    </cdr:from>
    <cdr:to>
      <cdr:x>0.67831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94B5949-08A7-4155-A156-3CEBAE389F72}"/>
            </a:ext>
          </a:extLst>
        </cdr:cNvPr>
        <cdr:cNvSpPr txBox="1"/>
      </cdr:nvSpPr>
      <cdr:spPr>
        <a:xfrm xmlns:a="http://schemas.openxmlformats.org/drawingml/2006/main">
          <a:off x="1543050" y="2933700"/>
          <a:ext cx="19716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/>
        </a:p>
      </cdr:txBody>
    </cdr:sp>
  </cdr:relSizeAnchor>
  <cdr:relSizeAnchor xmlns:cdr="http://schemas.openxmlformats.org/drawingml/2006/chartDrawing">
    <cdr:from>
      <cdr:x>0.4</cdr:x>
      <cdr:y>0.92453</cdr:y>
    </cdr:from>
    <cdr:to>
      <cdr:x>0.64094</cdr:x>
      <cdr:y>0.99312</cdr:y>
    </cdr:to>
    <cdr:sp macro="" textlink="">
      <cdr:nvSpPr>
        <cdr:cNvPr id="3" name="TextBox 42">
          <a:extLst xmlns:a="http://schemas.openxmlformats.org/drawingml/2006/main">
            <a:ext uri="{FF2B5EF4-FFF2-40B4-BE49-F238E27FC236}">
              <a16:creationId xmlns:a16="http://schemas.microsoft.com/office/drawing/2014/main" id="{9A6F15DF-D5FE-4522-9567-35C444CF9294}"/>
            </a:ext>
          </a:extLst>
        </cdr:cNvPr>
        <cdr:cNvSpPr txBox="1"/>
      </cdr:nvSpPr>
      <cdr:spPr>
        <a:xfrm xmlns:a="http://schemas.openxmlformats.org/drawingml/2006/main">
          <a:off x="1828800" y="3733800"/>
          <a:ext cx="110158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Median:</a:t>
          </a:r>
          <a:r>
            <a:rPr lang="en-US" sz="1200" b="1" baseline="0" dirty="0"/>
            <a:t> 16.2 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0.0858</cdr:x>
      <cdr:y>0.48008</cdr:y>
    </cdr:from>
    <cdr:to>
      <cdr:x>0.9583</cdr:x>
      <cdr:y>0.48008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A9B578B-5EFA-4418-A278-320C8761E7CB}"/>
            </a:ext>
          </a:extLst>
        </cdr:cNvPr>
        <cdr:cNvCxnSpPr/>
      </cdr:nvCxnSpPr>
      <cdr:spPr>
        <a:xfrm xmlns:a="http://schemas.openxmlformats.org/drawingml/2006/main">
          <a:off x="458829" y="1559323"/>
          <a:ext cx="466605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0.08461</cdr:x>
      <cdr:y>0.52615</cdr:y>
    </cdr:from>
    <cdr:to>
      <cdr:x>0.95711</cdr:x>
      <cdr:y>0.52615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5BBF245-11D5-4E31-A812-F6FC4D86FD42}"/>
            </a:ext>
          </a:extLst>
        </cdr:cNvPr>
        <cdr:cNvCxnSpPr/>
      </cdr:nvCxnSpPr>
      <cdr:spPr>
        <a:xfrm xmlns:a="http://schemas.openxmlformats.org/drawingml/2006/main">
          <a:off x="452468" y="1708945"/>
          <a:ext cx="4666057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0.0881</cdr:x>
      <cdr:y>0.42925</cdr:y>
    </cdr:from>
    <cdr:to>
      <cdr:x>0.9606</cdr:x>
      <cdr:y>0.42925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13548C18-22D6-4B5D-840B-6D16BD36A6D4}"/>
            </a:ext>
          </a:extLst>
        </cdr:cNvPr>
        <cdr:cNvCxnSpPr/>
      </cdr:nvCxnSpPr>
      <cdr:spPr>
        <a:xfrm xmlns:a="http://schemas.openxmlformats.org/drawingml/2006/main">
          <a:off x="471144" y="1394223"/>
          <a:ext cx="466605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8477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83325" y="0"/>
            <a:ext cx="1031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7513"/>
            <a:ext cx="7747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18325" y="9307513"/>
            <a:ext cx="3968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F5EC058-689F-4BC3-84A8-8118ECDD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7588" y="720725"/>
            <a:ext cx="52800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1CDE08BF-9F23-4F12-BBCC-FD02D6CE8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  <a:r>
              <a:rPr lang="en-US" baseline="0" dirty="0"/>
              <a:t> slide  </a:t>
            </a:r>
          </a:p>
          <a:p>
            <a:endParaRPr lang="en-US" baseline="0" dirty="0"/>
          </a:p>
          <a:p>
            <a:r>
              <a:rPr lang="en-US" baseline="0" dirty="0"/>
              <a:t>Soil pH is the negative log of the H ion concentration and an indicator of soil acidity or alkalinity.  This is the key note for this S4-S8 session.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E08BF-9F23-4F12-BBCC-FD02D6CE8B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precision (uncertainty of the soil test within a laboratory) of the results and if there is inconsistency over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EC366-B5E4-4F9C-B65C-CA2F30F84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0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720725"/>
            <a:ext cx="52800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 precision (uncertainty of the soil test within a laboratory) of the results and if there is inconsistency over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EC366-B5E4-4F9C-B65C-CA2F30F84F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1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7588" y="720725"/>
            <a:ext cx="52800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 precision (uncertainty of the soil test within a laboratory) of the results and if there is inconsistency over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EC366-B5E4-4F9C-B65C-CA2F30F84F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3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2597" y="1628775"/>
            <a:ext cx="6653213" cy="750888"/>
          </a:xfrm>
        </p:spPr>
        <p:txBody>
          <a:bodyPr/>
          <a:lstStyle>
            <a:lvl1pPr algn="ctr"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2597" y="2349500"/>
            <a:ext cx="6653213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507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8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5847" y="688975"/>
            <a:ext cx="2058828" cy="5980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7617" y="688975"/>
            <a:ext cx="6010593" cy="5980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15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6"/>
            <a:ext cx="854964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9F6D-8C10-487A-98B1-5CD3A8DAAE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CE0BF-231B-4461-96A2-74643E5DF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C1012-A7D8-4DB2-82D6-EE73CF5CA6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1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78598-5B6B-4C78-A8C2-D1F05D0CF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43349-254B-4894-9C90-EED05595A6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9C4B6-EB92-4BA1-BEC1-FB1940117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E044E-6BCF-42E8-ADD5-7DF9639A1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1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435101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FCDD2-A0E2-4EB8-B942-9321FE243D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142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DBBD2-2D99-4573-B18A-BEB05D74C7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2B99B-3CF2-46B2-9A3F-27E000DD9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39"/>
            <a:ext cx="22631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39"/>
            <a:ext cx="66217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367B5-BC6E-458A-B938-7AC3BC9340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5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37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7617" y="1341438"/>
            <a:ext cx="4033838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093" y="1341438"/>
            <a:ext cx="4035583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4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1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05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2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2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435102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18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4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>
                <a:alpha val="72000"/>
              </a:srgb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7138" y="688975"/>
            <a:ext cx="823753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7138" y="1341438"/>
            <a:ext cx="8237537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00">
                <a:alpha val="72000"/>
              </a:srgb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1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7CFECC-1C72-4625-A5FC-4C18D5C1B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extension.iastate.edu/product/A-General-Guide-for-Crop-Nutrient-and-Limestone-Recommendations-in-Iowa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s://store.extension.iastate.edu/product/A-General-Guide-for-Crop-Nutrient-and-Limestone-Recommendations-in-Iow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tore.extension.iastate.edu/product/A-General-Guide-for-Crop-Nutrient-and-Limestone-Recommendations-in-Iow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ur Soil Collection Methods That Actually Work - Growers 4 Soil Collection  Methods That Actually Work | Growers">
            <a:extLst>
              <a:ext uri="{FF2B5EF4-FFF2-40B4-BE49-F238E27FC236}">
                <a16:creationId xmlns:a16="http://schemas.microsoft.com/office/drawing/2014/main" id="{AD126985-5F03-2B43-C690-DFA3DBD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08" y="1021723"/>
            <a:ext cx="4544214" cy="30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/>
        </p:nvSpPr>
        <p:spPr bwMode="auto">
          <a:xfrm>
            <a:off x="847727" y="3200400"/>
            <a:ext cx="3596640" cy="19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latin typeface="+mn-lt"/>
              </a:rPr>
              <a:t>Robert O. Miller, PhD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latin typeface="+mn-lt"/>
              </a:rPr>
              <a:t>ALP Technical Director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latin typeface="+mn-lt"/>
              </a:rPr>
              <a:t> Windsor, CO</a:t>
            </a:r>
          </a:p>
          <a:p>
            <a:pPr marL="0" marR="0" lvl="0" indent="0" algn="ctr" defTabSz="914400" rtl="0" eaLnBrk="1" fontAlgn="base" latinLnBrk="0" hangingPunct="1">
              <a:lnSpc>
                <a:spcPts val="2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b="0" i="1" dirty="0">
                <a:solidFill>
                  <a:srgbClr val="0033CC"/>
                </a:solidFill>
                <a:latin typeface="+mn-lt"/>
              </a:rPr>
              <a:t>Rmiller@soiltesting.us</a:t>
            </a:r>
            <a:endParaRPr kumimoji="0" lang="en-US" sz="1900" b="0" i="1" u="none" strike="noStrike" cap="none" normalizeH="0" baseline="0" dirty="0">
              <a:ln>
                <a:noFill/>
              </a:ln>
              <a:solidFill>
                <a:srgbClr val="0033CC"/>
              </a:solidFill>
              <a:latin typeface="+mn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22021" y="587261"/>
            <a:ext cx="1847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15986"/>
            <a:ext cx="533400" cy="642972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/>
        </p:nvSpPr>
        <p:spPr bwMode="auto">
          <a:xfrm>
            <a:off x="943334" y="5503297"/>
            <a:ext cx="3498353" cy="76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400" dirty="0">
                <a:solidFill>
                  <a:srgbClr val="663300"/>
                </a:solidFill>
                <a:latin typeface="+mn-lt"/>
              </a:rPr>
              <a:t>MASTPAWG Meeting</a:t>
            </a:r>
          </a:p>
          <a:p>
            <a:pPr algn="ctr" eaLnBrk="1" hangingPunct="1"/>
            <a:r>
              <a:rPr lang="en-US" sz="2000" b="0" i="1" dirty="0">
                <a:solidFill>
                  <a:srgbClr val="663300"/>
                </a:solidFill>
                <a:latin typeface="+mn-lt"/>
              </a:rPr>
              <a:t>February 22, 2023</a:t>
            </a:r>
          </a:p>
        </p:txBody>
      </p:sp>
      <p:pic>
        <p:nvPicPr>
          <p:cNvPr id="12" name="Picture 2" descr="C:\USB Back-UP\2015 Fall\IMG_7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80" y="5791200"/>
            <a:ext cx="1335240" cy="9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478" y="1047378"/>
            <a:ext cx="4924063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200"/>
              </a:lnSpc>
            </a:pPr>
            <a:r>
              <a:rPr lang="en-US" sz="3200" dirty="0">
                <a:solidFill>
                  <a:schemeClr val="bg2"/>
                </a:solidFill>
              </a:rPr>
              <a:t>Assessment of lab performance: single blind and double blind</a:t>
            </a:r>
          </a:p>
        </p:txBody>
      </p:sp>
      <p:pic>
        <p:nvPicPr>
          <p:cNvPr id="13" name="Picture 2" descr="Image result for Collaborative Testing Servic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15986"/>
            <a:ext cx="2118468" cy="5965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7157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0474D0-5AFE-85B2-4EFB-AF895F6A2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797991"/>
              </p:ext>
            </p:extLst>
          </p:nvPr>
        </p:nvGraphicFramePr>
        <p:xfrm>
          <a:off x="1370216" y="1557371"/>
          <a:ext cx="6985363" cy="425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846A797-0260-ED44-17BE-C642B1576A01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CCB4C1-22EF-C134-1278-1DA187F579A4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7BDF509-7907-6D04-7950-56453F637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910AF42-3151-DF39-8A47-3CB792039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1" name="Picture 10" descr="F:\PC-Lian\Qualcomm\Eudora\attach\agsmallcolortype1.jpg">
            <a:extLst>
              <a:ext uri="{FF2B5EF4-FFF2-40B4-BE49-F238E27FC236}">
                <a16:creationId xmlns:a16="http://schemas.microsoft.com/office/drawing/2014/main" id="{DA9D70B1-064D-6BF7-0DD7-D6835873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B1FB2-6388-BC32-E1FA-6A0098EC68DA}"/>
              </a:ext>
            </a:extLst>
          </p:cNvPr>
          <p:cNvSpPr txBox="1"/>
          <p:nvPr/>
        </p:nvSpPr>
        <p:spPr>
          <a:xfrm>
            <a:off x="220765" y="6015239"/>
            <a:ext cx="52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reference soil analysis results.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586D2-3BC6-1089-781B-B892B6B11693}"/>
              </a:ext>
            </a:extLst>
          </p:cNvPr>
          <p:cNvSpPr txBox="1"/>
          <p:nvPr/>
        </p:nvSpPr>
        <p:spPr>
          <a:xfrm rot="16200000">
            <a:off x="422148" y="300008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Soil K (ppm)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231111-9028-EC83-8D33-E04176C95990}"/>
              </a:ext>
            </a:extLst>
          </p:cNvPr>
          <p:cNvSpPr txBox="1"/>
          <p:nvPr/>
        </p:nvSpPr>
        <p:spPr>
          <a:xfrm>
            <a:off x="421228" y="98921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Soil SRS-1604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BA03E7-133B-5B55-0802-0BE5C0EF0EE9}"/>
              </a:ext>
            </a:extLst>
          </p:cNvPr>
          <p:cNvCxnSpPr>
            <a:cxnSpLocks/>
          </p:cNvCxnSpPr>
          <p:nvPr/>
        </p:nvCxnSpPr>
        <p:spPr>
          <a:xfrm>
            <a:off x="1878579" y="2915249"/>
            <a:ext cx="6553200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2FE6ED-8613-45AC-AAD3-77FC9B9AA091}"/>
              </a:ext>
            </a:extLst>
          </p:cNvPr>
          <p:cNvCxnSpPr>
            <a:cxnSpLocks/>
          </p:cNvCxnSpPr>
          <p:nvPr/>
        </p:nvCxnSpPr>
        <p:spPr>
          <a:xfrm>
            <a:off x="1878579" y="3189569"/>
            <a:ext cx="653796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6A0403-9DDF-0B83-7AF4-212AE3B0BD37}"/>
              </a:ext>
            </a:extLst>
          </p:cNvPr>
          <p:cNvCxnSpPr>
            <a:cxnSpLocks/>
          </p:cNvCxnSpPr>
          <p:nvPr/>
        </p:nvCxnSpPr>
        <p:spPr>
          <a:xfrm>
            <a:off x="1878579" y="2640929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F70F27-7B12-2F54-BB3B-FA130A7DF86B}"/>
              </a:ext>
            </a:extLst>
          </p:cNvPr>
          <p:cNvSpPr txBox="1"/>
          <p:nvPr/>
        </p:nvSpPr>
        <p:spPr>
          <a:xfrm>
            <a:off x="8548468" y="2798618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Median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E3A139-F665-FB06-FF9D-E8FBC04C4AD3}"/>
              </a:ext>
            </a:extLst>
          </p:cNvPr>
          <p:cNvSpPr txBox="1"/>
          <p:nvPr/>
        </p:nvSpPr>
        <p:spPr>
          <a:xfrm>
            <a:off x="8548468" y="2139979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2"/>
                </a:solidFill>
              </a:rPr>
              <a:t>Upper Limit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0E02C-976E-BF3E-9C12-CE7F6AD28CAE}"/>
              </a:ext>
            </a:extLst>
          </p:cNvPr>
          <p:cNvSpPr txBox="1"/>
          <p:nvPr/>
        </p:nvSpPr>
        <p:spPr>
          <a:xfrm>
            <a:off x="8583849" y="3394547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bg2"/>
                </a:solidFill>
              </a:rPr>
              <a:t>Lower Limit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972E6D8-A081-6842-C463-EB49265767C0}"/>
              </a:ext>
            </a:extLst>
          </p:cNvPr>
          <p:cNvSpPr/>
          <p:nvPr/>
        </p:nvSpPr>
        <p:spPr>
          <a:xfrm rot="16662086">
            <a:off x="8143343" y="2499400"/>
            <a:ext cx="746576" cy="315687"/>
          </a:xfrm>
          <a:prstGeom prst="arc">
            <a:avLst/>
          </a:prstGeom>
          <a:ln w="12700">
            <a:solidFill>
              <a:schemeClr val="bg2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67D1BC6-3D6C-51BA-5553-8F49F686DD7C}"/>
              </a:ext>
            </a:extLst>
          </p:cNvPr>
          <p:cNvSpPr/>
          <p:nvPr/>
        </p:nvSpPr>
        <p:spPr>
          <a:xfrm rot="12814795">
            <a:off x="8335193" y="3248547"/>
            <a:ext cx="746576" cy="315687"/>
          </a:xfrm>
          <a:prstGeom prst="arc">
            <a:avLst/>
          </a:prstGeom>
          <a:ln w="12700">
            <a:solidFill>
              <a:schemeClr val="tx1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9A4F3B-D5B3-C090-9E54-C96481C3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6146"/>
            <a:ext cx="640080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S-Blind vs D-Blind: 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B16F1-FD06-D917-A3FB-0696218C531D}"/>
              </a:ext>
            </a:extLst>
          </p:cNvPr>
          <p:cNvSpPr txBox="1"/>
          <p:nvPr/>
        </p:nvSpPr>
        <p:spPr>
          <a:xfrm>
            <a:off x="7212579" y="5745768"/>
            <a:ext cx="2819400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100" dirty="0">
                <a:solidFill>
                  <a:srgbClr val="663300"/>
                </a:solidFill>
              </a:rPr>
              <a:t>Andre </a:t>
            </a:r>
            <a:r>
              <a:rPr lang="en-US" sz="1100" dirty="0" err="1">
                <a:solidFill>
                  <a:srgbClr val="663300"/>
                </a:solidFill>
              </a:rPr>
              <a:t>Biscaro</a:t>
            </a:r>
            <a:r>
              <a:rPr lang="en-US" sz="1100" dirty="0">
                <a:solidFill>
                  <a:srgbClr val="663300"/>
                </a:solidFill>
              </a:rPr>
              <a:t>, UCCE Ventura, </a:t>
            </a:r>
            <a:r>
              <a:rPr lang="en-US" sz="1100" dirty="0" err="1">
                <a:solidFill>
                  <a:srgbClr val="663300"/>
                </a:solidFill>
              </a:rPr>
              <a:t>Cty</a:t>
            </a:r>
            <a:r>
              <a:rPr lang="en-US" sz="1100" dirty="0">
                <a:solidFill>
                  <a:srgbClr val="663300"/>
                </a:solidFill>
              </a:rPr>
              <a:t>, 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C528C-0CE3-5CFB-4BCB-CC30F7DA9018}"/>
              </a:ext>
            </a:extLst>
          </p:cNvPr>
          <p:cNvSpPr txBox="1"/>
          <p:nvPr/>
        </p:nvSpPr>
        <p:spPr>
          <a:xfrm>
            <a:off x="4267200" y="5510364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Laboratory</a:t>
            </a:r>
          </a:p>
        </p:txBody>
      </p:sp>
    </p:spTree>
    <p:extLst>
      <p:ext uri="{BB962C8B-B14F-4D97-AF65-F5344CB8AC3E}">
        <p14:creationId xmlns:p14="http://schemas.microsoft.com/office/powerpoint/2010/main" val="49118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247E9B-A243-2B95-A2DA-19327E3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46"/>
            <a:ext cx="746265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D-Blind study summary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17C95-D33E-7437-E9D4-9AD95019D64B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52FAF-F171-160C-E00A-6BD0F3931D43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03452F74-9548-0945-1EEB-D6394B120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7B35461-70D4-EC1C-7648-72FB1819C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3" name="Picture 10" descr="F:\PC-Lian\Qualcomm\Eudora\attach\agsmallcolortype1.jpg">
            <a:extLst>
              <a:ext uri="{FF2B5EF4-FFF2-40B4-BE49-F238E27FC236}">
                <a16:creationId xmlns:a16="http://schemas.microsoft.com/office/drawing/2014/main" id="{9BD4F202-1199-DBD1-2066-20189266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8F51B2-40D1-5D4D-2503-498501A9AC4E}"/>
              </a:ext>
            </a:extLst>
          </p:cNvPr>
          <p:cNvSpPr/>
          <p:nvPr/>
        </p:nvSpPr>
        <p:spPr>
          <a:xfrm>
            <a:off x="762000" y="1458873"/>
            <a:ext cx="8458200" cy="4376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Generally, D-blind reproducibility of reference soil pH and Olsen-P were consistent across labs and month of submission for three of four soils. One lab provided consistent high bias P results for all 4 soils.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D-Blind K results were highly reproduceable over the three submissions for five of eight labs. One lab was inconsistent across the three submissions.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Results for SRS-1604 indicate </a:t>
            </a:r>
            <a:r>
              <a:rPr lang="en-US" sz="1800" b="0" u="sng" dirty="0"/>
              <a:t>all</a:t>
            </a:r>
            <a:r>
              <a:rPr lang="en-US" sz="1800" b="0" dirty="0"/>
              <a:t> S-blind soil K results were within confidence limits, whereas only 4 of 8 lab D-blinds results were within CL. Similar trends were noted for the three other soils.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A D-Blind assessment provides an impartial appraisal of lab bias and insight on consistency. 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F8AA0BE-0B25-9983-E5A2-7114D62BA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68" y="99160"/>
            <a:ext cx="2330035" cy="8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7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water, person, building, indoor&#10;&#10;Description automatically generated">
            <a:extLst>
              <a:ext uri="{FF2B5EF4-FFF2-40B4-BE49-F238E27FC236}">
                <a16:creationId xmlns:a16="http://schemas.microsoft.com/office/drawing/2014/main" id="{5F6B47E0-3B5C-4A5D-8E7E-510A67B0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79266"/>
            <a:ext cx="2861164" cy="1342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8077200" cy="295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dirty="0"/>
              <a:t>Background</a:t>
            </a:r>
            <a:r>
              <a:rPr lang="en-US" sz="1800" b="0" dirty="0"/>
              <a:t>. Approximately 1.1 million soil samples are analyzed by seven labs across Iowa annually with 70% analyzed during the fall rush (Sept – Dec). Daily lab volume range from 1,000-30,000 samples per day.  </a:t>
            </a:r>
          </a:p>
          <a:p>
            <a:pPr>
              <a:lnSpc>
                <a:spcPts val="2500"/>
              </a:lnSpc>
            </a:pPr>
            <a:endParaRPr lang="en-US" sz="1800" b="0" dirty="0"/>
          </a:p>
          <a:p>
            <a:pPr>
              <a:lnSpc>
                <a:spcPts val="2500"/>
              </a:lnSpc>
            </a:pPr>
            <a:r>
              <a:rPr lang="en-US" sz="1800" b="0" dirty="0"/>
              <a:t>In 2019 the Iowa Nutrient Research and Education Council (NREC) initiated a D-blind study of Iowa soil testing labs, over analysis quality concerns.  </a:t>
            </a:r>
          </a:p>
          <a:p>
            <a:pPr>
              <a:lnSpc>
                <a:spcPts val="2500"/>
              </a:lnSpc>
            </a:pPr>
            <a:endParaRPr lang="en-US" sz="1800" b="0" dirty="0"/>
          </a:p>
          <a:p>
            <a:pPr>
              <a:lnSpc>
                <a:spcPts val="2500"/>
              </a:lnSpc>
            </a:pPr>
            <a:r>
              <a:rPr lang="en-US" sz="1800" b="0" dirty="0"/>
              <a:t>A study was initiated to assess laboratory performance utilizing a D-blind assessment through the fall of 2019, using standard reference soils.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329825"/>
            <a:ext cx="10058400" cy="553998"/>
            <a:chOff x="0" y="6224179"/>
            <a:chExt cx="10058400" cy="662280"/>
          </a:xfrm>
        </p:grpSpPr>
        <p:sp>
          <p:nvSpPr>
            <p:cNvPr id="35" name="Rectangle 34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29756" y="6224179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39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D14CF6-5A7E-BD1E-869A-DA420BA64E15}"/>
              </a:ext>
            </a:extLst>
          </p:cNvPr>
          <p:cNvSpPr txBox="1">
            <a:spLocks/>
          </p:cNvSpPr>
          <p:nvPr/>
        </p:nvSpPr>
        <p:spPr bwMode="auto">
          <a:xfrm>
            <a:off x="0" y="-66783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eaLnBrk="1" latinLnBrk="0" hangingPunct="1"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Iowa D-Blind lab study 2019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99D4C5F8-17FE-A873-2D9B-A09CC7F53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84" y="99158"/>
            <a:ext cx="1691219" cy="6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6487B3A8-B65F-42E1-8659-7289A3CE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8" y="2410695"/>
            <a:ext cx="939334" cy="853940"/>
          </a:xfrm>
          <a:prstGeom prst="rect">
            <a:avLst/>
          </a:prstGeom>
        </p:spPr>
      </p:pic>
      <p:pic>
        <p:nvPicPr>
          <p:cNvPr id="9" name="Picture 8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43FDDFC0-840F-482E-A7A7-CDC5B268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46" y="3581126"/>
            <a:ext cx="939334" cy="853940"/>
          </a:xfrm>
          <a:prstGeom prst="rect">
            <a:avLst/>
          </a:prstGeom>
        </p:spPr>
      </p:pic>
      <p:pic>
        <p:nvPicPr>
          <p:cNvPr id="10" name="Picture 9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0B816CBE-0374-4406-9D26-506F83D7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78" y="3581125"/>
            <a:ext cx="939334" cy="830035"/>
          </a:xfrm>
          <a:prstGeom prst="rect">
            <a:avLst/>
          </a:prstGeom>
        </p:spPr>
      </p:pic>
      <p:pic>
        <p:nvPicPr>
          <p:cNvPr id="11" name="Picture 10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F6AAC130-4B5B-4758-9E84-C67F9146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77" y="2402539"/>
            <a:ext cx="939334" cy="85394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AF2B5A8-DE42-4812-9F73-7C6A45CB1774}"/>
              </a:ext>
            </a:extLst>
          </p:cNvPr>
          <p:cNvSpPr/>
          <p:nvPr/>
        </p:nvSpPr>
        <p:spPr>
          <a:xfrm>
            <a:off x="3253949" y="3262933"/>
            <a:ext cx="2861165" cy="4967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water, person, building, indoor&#10;&#10;Description automatically generated">
            <a:extLst>
              <a:ext uri="{FF2B5EF4-FFF2-40B4-BE49-F238E27FC236}">
                <a16:creationId xmlns:a16="http://schemas.microsoft.com/office/drawing/2014/main" id="{5F6B47E0-3B5C-4A5D-8E7E-510A67B0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765" y="2988522"/>
            <a:ext cx="2861164" cy="1342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7BB02-3B46-4B6C-9358-EA1B8328D11C}"/>
              </a:ext>
            </a:extLst>
          </p:cNvPr>
          <p:cNvSpPr txBox="1"/>
          <p:nvPr/>
        </p:nvSpPr>
        <p:spPr>
          <a:xfrm flipH="1">
            <a:off x="6729254" y="2439164"/>
            <a:ext cx="268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Iowa laboratories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A5473-3707-4EBE-BF06-4F27E36191E5}"/>
              </a:ext>
            </a:extLst>
          </p:cNvPr>
          <p:cNvSpPr txBox="1"/>
          <p:nvPr/>
        </p:nvSpPr>
        <p:spPr>
          <a:xfrm>
            <a:off x="981932" y="278423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5859C-2CC6-452A-9EEC-9593B177827B}"/>
              </a:ext>
            </a:extLst>
          </p:cNvPr>
          <p:cNvSpPr txBox="1"/>
          <p:nvPr/>
        </p:nvSpPr>
        <p:spPr>
          <a:xfrm>
            <a:off x="2000459" y="276983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0354F-3DB7-4617-8CFE-38C0EB7170AD}"/>
              </a:ext>
            </a:extLst>
          </p:cNvPr>
          <p:cNvSpPr txBox="1"/>
          <p:nvPr/>
        </p:nvSpPr>
        <p:spPr>
          <a:xfrm>
            <a:off x="965924" y="394558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14592-E580-4B7C-872E-8BC0CCDA73CB}"/>
              </a:ext>
            </a:extLst>
          </p:cNvPr>
          <p:cNvSpPr txBox="1"/>
          <p:nvPr/>
        </p:nvSpPr>
        <p:spPr>
          <a:xfrm>
            <a:off x="2024743" y="391632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025E1-470D-4D6A-B3B8-CFD9D65875F9}"/>
              </a:ext>
            </a:extLst>
          </p:cNvPr>
          <p:cNvSpPr txBox="1"/>
          <p:nvPr/>
        </p:nvSpPr>
        <p:spPr>
          <a:xfrm>
            <a:off x="3571913" y="3801392"/>
            <a:ext cx="2031454" cy="742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dirty="0"/>
              <a:t>3 times</a:t>
            </a:r>
          </a:p>
          <a:p>
            <a:pPr algn="ctr">
              <a:lnSpc>
                <a:spcPts val="2700"/>
              </a:lnSpc>
            </a:pPr>
            <a:r>
              <a:rPr lang="en-US" sz="1500" dirty="0">
                <a:solidFill>
                  <a:srgbClr val="0033CC"/>
                </a:solidFill>
              </a:rPr>
              <a:t>(Oct, Nov, Dec 2019)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B7720-F6F7-0A45-B82C-89E170D6DAB5}"/>
              </a:ext>
            </a:extLst>
          </p:cNvPr>
          <p:cNvGrpSpPr/>
          <p:nvPr/>
        </p:nvGrpSpPr>
        <p:grpSpPr>
          <a:xfrm>
            <a:off x="6789989" y="3406063"/>
            <a:ext cx="2819398" cy="1437780"/>
            <a:chOff x="2947093" y="6148621"/>
            <a:chExt cx="2280636" cy="135035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1690D6-E7D5-4BCE-AA7F-4B5716D478D0}"/>
                </a:ext>
              </a:extLst>
            </p:cNvPr>
            <p:cNvSpPr txBox="1"/>
            <p:nvPr/>
          </p:nvSpPr>
          <p:spPr>
            <a:xfrm>
              <a:off x="3108934" y="7181010"/>
              <a:ext cx="1583509" cy="317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Basic soil fertility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BF2A7-5AC8-154F-A220-2727DF5D65FD}"/>
                </a:ext>
              </a:extLst>
            </p:cNvPr>
            <p:cNvSpPr/>
            <p:nvPr/>
          </p:nvSpPr>
          <p:spPr>
            <a:xfrm>
              <a:off x="2947093" y="6148621"/>
              <a:ext cx="2280636" cy="378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endParaRPr lang="en-US" sz="1400" b="0" dirty="0"/>
            </a:p>
          </p:txBody>
        </p:sp>
      </p:grpSp>
      <p:pic>
        <p:nvPicPr>
          <p:cNvPr id="24" name="Picture 23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43FDDFC0-840F-482E-A7A7-CDC5B268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46" y="4669353"/>
            <a:ext cx="939334" cy="853940"/>
          </a:xfrm>
          <a:prstGeom prst="rect">
            <a:avLst/>
          </a:prstGeom>
        </p:spPr>
      </p:pic>
      <p:pic>
        <p:nvPicPr>
          <p:cNvPr id="25" name="Picture 24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0B816CBE-0374-4406-9D26-506F83D7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315" y="4669353"/>
            <a:ext cx="939334" cy="8438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70354F-3DB7-4617-8CFE-38C0EB7170AD}"/>
              </a:ext>
            </a:extLst>
          </p:cNvPr>
          <p:cNvSpPr txBox="1"/>
          <p:nvPr/>
        </p:nvSpPr>
        <p:spPr>
          <a:xfrm>
            <a:off x="981932" y="503674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14592-E580-4B7C-872E-8BC0CCDA73CB}"/>
              </a:ext>
            </a:extLst>
          </p:cNvPr>
          <p:cNvSpPr txBox="1"/>
          <p:nvPr/>
        </p:nvSpPr>
        <p:spPr>
          <a:xfrm>
            <a:off x="2011709" y="503674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925" y="1100254"/>
            <a:ext cx="9218834" cy="102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0" dirty="0"/>
              <a:t>Six soils</a:t>
            </a:r>
            <a:r>
              <a:rPr lang="en-US" sz="1800" b="0" baseline="30000" dirty="0"/>
              <a:t> </a:t>
            </a:r>
            <a:r>
              <a:rPr lang="en-US" sz="1800" b="0" dirty="0"/>
              <a:t>were selected from Agriculture Laboratory Proficiency</a:t>
            </a:r>
            <a:r>
              <a:rPr lang="en-US" sz="1800" b="0" baseline="30000" dirty="0"/>
              <a:t>1</a:t>
            </a:r>
            <a:r>
              <a:rPr lang="en-US" sz="1800" b="0" dirty="0"/>
              <a:t> archive, soils were re-aggregated, dried, packaged and submitted through surrogate clients to 7 Iowa soil test laboratories as D-blind samples over three consecutive months.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745019" y="4775100"/>
            <a:ext cx="2594677" cy="76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en-US" sz="1600" b="0" dirty="0">
                <a:solidFill>
                  <a:prstClr val="black"/>
                </a:solidFill>
              </a:rPr>
              <a:t>pH, </a:t>
            </a:r>
            <a:r>
              <a:rPr lang="en-US" sz="1600" b="0" dirty="0" err="1">
                <a:solidFill>
                  <a:prstClr val="black"/>
                </a:solidFill>
              </a:rPr>
              <a:t>Buf</a:t>
            </a:r>
            <a:r>
              <a:rPr lang="en-US" sz="1600" b="0" dirty="0">
                <a:solidFill>
                  <a:prstClr val="black"/>
                </a:solidFill>
              </a:rPr>
              <a:t> pH, P, K, Ca, </a:t>
            </a:r>
          </a:p>
          <a:p>
            <a:pPr lvl="0" algn="ctr">
              <a:lnSpc>
                <a:spcPts val="2800"/>
              </a:lnSpc>
            </a:pPr>
            <a:r>
              <a:rPr lang="en-US" sz="1600" b="0" dirty="0">
                <a:solidFill>
                  <a:prstClr val="black"/>
                </a:solidFill>
              </a:rPr>
              <a:t>Mg, S, SOM, CEC and Zn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7430" y="3222690"/>
            <a:ext cx="837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SRS-1403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53836" y="3241039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dirty="0"/>
              <a:t>SRS-1515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6868" y="4411160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dirty="0"/>
              <a:t>SRS-1612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79533" y="4411159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dirty="0"/>
              <a:t>SRS-1804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8704" y="5513165"/>
            <a:ext cx="8370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dirty="0"/>
              <a:t>SRS-1814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73671" y="5497776"/>
            <a:ext cx="8370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SRS-1910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1800" y="5780032"/>
            <a:ext cx="4318811" cy="28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0" baseline="30000" dirty="0"/>
              <a:t>1</a:t>
            </a:r>
            <a:r>
              <a:rPr lang="en-US" sz="1200" b="0" dirty="0"/>
              <a:t> Funded by: Iowa Nutrient Research and Education Council.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329825"/>
            <a:ext cx="10058400" cy="553998"/>
            <a:chOff x="0" y="6224179"/>
            <a:chExt cx="10058400" cy="662280"/>
          </a:xfrm>
        </p:grpSpPr>
        <p:sp>
          <p:nvSpPr>
            <p:cNvPr id="35" name="Rectangle 34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29756" y="6224179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39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D14CF6-5A7E-BD1E-869A-DA420BA64E15}"/>
              </a:ext>
            </a:extLst>
          </p:cNvPr>
          <p:cNvSpPr txBox="1">
            <a:spLocks/>
          </p:cNvSpPr>
          <p:nvPr/>
        </p:nvSpPr>
        <p:spPr bwMode="auto">
          <a:xfrm>
            <a:off x="0" y="-66783"/>
            <a:ext cx="5638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eaLnBrk="1" latinLnBrk="0" hangingPunct="1"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Iowa D-Blind lab study 2019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3EAAE39-5847-4ECB-F68C-B638EFB48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84" y="99158"/>
            <a:ext cx="1691219" cy="6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BE262F-F1F1-D00D-0E38-97F981F5D034}"/>
              </a:ext>
            </a:extLst>
          </p:cNvPr>
          <p:cNvSpPr txBox="1">
            <a:spLocks/>
          </p:cNvSpPr>
          <p:nvPr/>
        </p:nvSpPr>
        <p:spPr bwMode="auto">
          <a:xfrm>
            <a:off x="0" y="-66783"/>
            <a:ext cx="5638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eaLnBrk="1" latinLnBrk="0" hangingPunct="1"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Iowa D-Blind lab study 2019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75331B-35B2-4FDD-14C9-DC6AB560AFCD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C43E95-7F06-35BF-3261-BCA7A5BC831C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566DC00A-C92F-68A5-9157-C01552066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700194ED-357D-6076-046F-EDF28B92A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4" name="Picture 10" descr="F:\PC-Lian\Qualcomm\Eudora\attach\agsmallcolortype1.jpg">
            <a:extLst>
              <a:ext uri="{FF2B5EF4-FFF2-40B4-BE49-F238E27FC236}">
                <a16:creationId xmlns:a16="http://schemas.microsoft.com/office/drawing/2014/main" id="{260AD8CD-2631-27A5-C3E9-5A115C10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4E0A6F-E15C-89EC-A068-656E41799D0A}"/>
              </a:ext>
            </a:extLst>
          </p:cNvPr>
          <p:cNvSpPr/>
          <p:nvPr/>
        </p:nvSpPr>
        <p:spPr>
          <a:xfrm>
            <a:off x="207363" y="1350400"/>
            <a:ext cx="9448801" cy="70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0" dirty="0"/>
              <a:t>The Iowa study generated an extensive amount of data, seven laboratories, six soils, three dates of submission, a total of 126 measurements across fourteen soil parameters.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27FEA2-35F3-DBC1-A8C4-CE966E5F8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80" y="2364192"/>
            <a:ext cx="2226076" cy="11043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2ECFA-8733-1F48-8111-40BEBF15C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33" y="2374385"/>
            <a:ext cx="2362200" cy="111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BCE1E1-C67F-CF72-69B8-09BD2F9A1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07392"/>
            <a:ext cx="2226076" cy="11043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BE6AAD-7DB8-DBB8-C084-CB2508264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420" y="3607392"/>
            <a:ext cx="2286000" cy="11449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2FCD81-4DA0-F467-CB0C-A77C91CD70B6}"/>
              </a:ext>
            </a:extLst>
          </p:cNvPr>
          <p:cNvSpPr/>
          <p:nvPr/>
        </p:nvSpPr>
        <p:spPr>
          <a:xfrm>
            <a:off x="381000" y="2373987"/>
            <a:ext cx="3810000" cy="2950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0" dirty="0"/>
              <a:t>Data was sorted based on soil ID, Laboratory and date of submission.  Lab performance was evaluated based on standard reference soil median and 95% confidence limits. </a:t>
            </a:r>
          </a:p>
          <a:p>
            <a:pPr>
              <a:lnSpc>
                <a:spcPts val="2500"/>
              </a:lnSpc>
            </a:pPr>
            <a:endParaRPr lang="en-US" sz="1800" b="0" dirty="0"/>
          </a:p>
          <a:p>
            <a:pPr>
              <a:lnSpc>
                <a:spcPts val="2500"/>
              </a:lnSpc>
            </a:pPr>
            <a:r>
              <a:rPr lang="en-US" sz="1800" b="0" dirty="0"/>
              <a:t>Lab consistency was assessed based on reproducibility over three months for each test method.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572569-E5C8-6E57-2509-50BBD7EF0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4841120"/>
            <a:ext cx="2286000" cy="12217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3BBC5B-2BB8-AB3C-A97D-B16636BD4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4827267"/>
            <a:ext cx="2451844" cy="12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9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7E59CB-9441-4E4C-8C9F-C93AA4B46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420688"/>
              </p:ext>
            </p:extLst>
          </p:nvPr>
        </p:nvGraphicFramePr>
        <p:xfrm>
          <a:off x="315123" y="1580683"/>
          <a:ext cx="4724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1458123" y="2266483"/>
            <a:ext cx="533400" cy="533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4123" y="2571283"/>
            <a:ext cx="457200" cy="6477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2288396" y="946710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pH (1:1)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7543800" cy="974507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Iowa D-Blind lab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n-US" sz="3800" b="1" dirty="0"/>
              <a:t> results: pH and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696" y="5845805"/>
            <a:ext cx="443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analysis results.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3551B89-B3CC-478B-A440-FD2BE2B084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078952"/>
              </p:ext>
            </p:extLst>
          </p:nvPr>
        </p:nvGraphicFramePr>
        <p:xfrm>
          <a:off x="5268123" y="1580683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rc 13"/>
          <p:cNvSpPr/>
          <p:nvPr/>
        </p:nvSpPr>
        <p:spPr>
          <a:xfrm rot="14220518">
            <a:off x="8991873" y="2378195"/>
            <a:ext cx="1140382" cy="1175687"/>
          </a:xfrm>
          <a:prstGeom prst="arc">
            <a:avLst/>
          </a:prstGeom>
          <a:ln w="22225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6804616" y="969187"/>
            <a:ext cx="163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Test K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4423" y="2070276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Outliers</a:t>
            </a: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1991523" y="2201080"/>
            <a:ext cx="342900" cy="130805"/>
          </a:xfrm>
          <a:prstGeom prst="curvedConnector3">
            <a:avLst/>
          </a:prstGeom>
          <a:ln w="127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17" name="Rectangle 16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0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cxnSp>
        <p:nvCxnSpPr>
          <p:cNvPr id="4" name="Curved Connector 6">
            <a:extLst>
              <a:ext uri="{FF2B5EF4-FFF2-40B4-BE49-F238E27FC236}">
                <a16:creationId xmlns:a16="http://schemas.microsoft.com/office/drawing/2014/main" id="{897E20A1-6991-6464-054D-540378D26FC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049683" y="2201081"/>
            <a:ext cx="694440" cy="484502"/>
          </a:xfrm>
          <a:prstGeom prst="curvedConnector3">
            <a:avLst/>
          </a:prstGeom>
          <a:ln w="127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2E959A-E094-EF49-13BF-B4603C2BB2EC}"/>
              </a:ext>
            </a:extLst>
          </p:cNvPr>
          <p:cNvSpPr txBox="1"/>
          <p:nvPr/>
        </p:nvSpPr>
        <p:spPr>
          <a:xfrm>
            <a:off x="7905708" y="2633523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Inconsistency</a:t>
            </a:r>
          </a:p>
        </p:txBody>
      </p:sp>
    </p:spTree>
    <p:extLst>
      <p:ext uri="{BB962C8B-B14F-4D97-AF65-F5344CB8AC3E}">
        <p14:creationId xmlns:p14="http://schemas.microsoft.com/office/powerpoint/2010/main" val="1621186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73D2F0-D1EB-4F7C-99F7-9AC15DD1B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0286597"/>
              </p:ext>
            </p:extLst>
          </p:nvPr>
        </p:nvGraphicFramePr>
        <p:xfrm>
          <a:off x="5433464" y="1101243"/>
          <a:ext cx="3784963" cy="230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A0F01-DD45-B092-C426-FB39F584B6CD}"/>
              </a:ext>
            </a:extLst>
          </p:cNvPr>
          <p:cNvSpPr txBox="1"/>
          <p:nvPr/>
        </p:nvSpPr>
        <p:spPr>
          <a:xfrm rot="16200000">
            <a:off x="4857169" y="1905376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K (ppm)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90B1E9-C621-EB1A-EFBA-C236B6789517}"/>
              </a:ext>
            </a:extLst>
          </p:cNvPr>
          <p:cNvCxnSpPr>
            <a:cxnSpLocks/>
          </p:cNvCxnSpPr>
          <p:nvPr/>
        </p:nvCxnSpPr>
        <p:spPr>
          <a:xfrm>
            <a:off x="5902988" y="1883664"/>
            <a:ext cx="3315439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4EC96D-345C-C26C-690E-8B7851767E05}"/>
              </a:ext>
            </a:extLst>
          </p:cNvPr>
          <p:cNvSpPr txBox="1"/>
          <p:nvPr/>
        </p:nvSpPr>
        <p:spPr>
          <a:xfrm>
            <a:off x="9218427" y="1729512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Median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23319-8CB4-8681-50AF-EDF879F62339}"/>
              </a:ext>
            </a:extLst>
          </p:cNvPr>
          <p:cNvSpPr txBox="1"/>
          <p:nvPr/>
        </p:nvSpPr>
        <p:spPr>
          <a:xfrm>
            <a:off x="7001098" y="3356162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Laboratory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366682-86A9-EC8C-E14B-8599955C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6147"/>
            <a:ext cx="4326966" cy="8079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Iowa S-Blind vs D-Blind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FDD725-2A6A-6E85-7727-248F2012B70A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1BF62-207A-355F-090E-BBC71249B70B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805EBFDD-4995-2C0F-33F6-EFDAF4BC2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08D001C1-5AE6-9BA0-27AD-901A19A7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1" name="Picture 10" descr="F:\PC-Lian\Qualcomm\Eudora\attach\agsmallcolortype1.jpg">
            <a:extLst>
              <a:ext uri="{FF2B5EF4-FFF2-40B4-BE49-F238E27FC236}">
                <a16:creationId xmlns:a16="http://schemas.microsoft.com/office/drawing/2014/main" id="{EB22C277-D281-70DE-F29D-95F99142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53D264-BE47-DD7E-03B1-D9F8525F3F17}"/>
              </a:ext>
            </a:extLst>
          </p:cNvPr>
          <p:cNvSpPr/>
          <p:nvPr/>
        </p:nvSpPr>
        <p:spPr>
          <a:xfrm>
            <a:off x="5893191" y="1748034"/>
            <a:ext cx="3289648" cy="304800"/>
          </a:xfrm>
          <a:prstGeom prst="rect">
            <a:avLst/>
          </a:prstGeom>
          <a:solidFill>
            <a:srgbClr val="FF8F4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CCAC299-1538-C1F9-7233-F44D52B69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527109"/>
              </p:ext>
            </p:extLst>
          </p:nvPr>
        </p:nvGraphicFramePr>
        <p:xfrm>
          <a:off x="5553635" y="3763986"/>
          <a:ext cx="3784963" cy="230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9230CC5-9C57-1FC6-CC27-9515F3FC529E}"/>
              </a:ext>
            </a:extLst>
          </p:cNvPr>
          <p:cNvSpPr txBox="1"/>
          <p:nvPr/>
        </p:nvSpPr>
        <p:spPr>
          <a:xfrm rot="16200000">
            <a:off x="4685663" y="4509402"/>
            <a:ext cx="1218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Bray P1 (ppm)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D6AAA4-FDF5-11E2-C152-950B95421C86}"/>
              </a:ext>
            </a:extLst>
          </p:cNvPr>
          <p:cNvSpPr/>
          <p:nvPr/>
        </p:nvSpPr>
        <p:spPr>
          <a:xfrm>
            <a:off x="5916168" y="4572000"/>
            <a:ext cx="3403963" cy="419806"/>
          </a:xfrm>
          <a:prstGeom prst="rect">
            <a:avLst/>
          </a:prstGeom>
          <a:solidFill>
            <a:srgbClr val="FF8F4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934F05-E637-B219-63DB-38D089A3D43D}"/>
              </a:ext>
            </a:extLst>
          </p:cNvPr>
          <p:cNvCxnSpPr>
            <a:cxnSpLocks/>
          </p:cNvCxnSpPr>
          <p:nvPr/>
        </p:nvCxnSpPr>
        <p:spPr>
          <a:xfrm>
            <a:off x="5916168" y="4754880"/>
            <a:ext cx="3403963" cy="1070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D7F64A-5830-5CAD-115A-99365DE8C46A}"/>
              </a:ext>
            </a:extLst>
          </p:cNvPr>
          <p:cNvSpPr txBox="1"/>
          <p:nvPr/>
        </p:nvSpPr>
        <p:spPr>
          <a:xfrm>
            <a:off x="7230035" y="6013296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Laboratory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04F1D8-1C40-97F4-203C-DB6A42ED78C7}"/>
              </a:ext>
            </a:extLst>
          </p:cNvPr>
          <p:cNvSpPr txBox="1"/>
          <p:nvPr/>
        </p:nvSpPr>
        <p:spPr>
          <a:xfrm>
            <a:off x="9310946" y="4572493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Median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3DEF8C-79C1-C757-0EB9-49FDDB81F19D}"/>
              </a:ext>
            </a:extLst>
          </p:cNvPr>
          <p:cNvSpPr/>
          <p:nvPr/>
        </p:nvSpPr>
        <p:spPr>
          <a:xfrm>
            <a:off x="432450" y="1218076"/>
            <a:ext cx="4192487" cy="423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0" dirty="0"/>
              <a:t>Comparison of S-blind vs D-blind assessment of seven Iowa labs of soil K and Bray P1, for soil SRS-1403, at left.</a:t>
            </a:r>
          </a:p>
          <a:p>
            <a:pPr>
              <a:lnSpc>
                <a:spcPts val="2500"/>
              </a:lnSpc>
            </a:pPr>
            <a:endParaRPr lang="en-US" sz="1800" b="0" dirty="0"/>
          </a:p>
          <a:p>
            <a:pPr>
              <a:lnSpc>
                <a:spcPts val="2500"/>
              </a:lnSpc>
            </a:pPr>
            <a:r>
              <a:rPr lang="en-US" sz="1800" b="0" dirty="0"/>
              <a:t>K S-blind results indicate 4 of 7 labs results within confidence limits (CL), whereas for D-blind results, 3 of 7 were within CL.</a:t>
            </a:r>
          </a:p>
          <a:p>
            <a:pPr>
              <a:lnSpc>
                <a:spcPts val="2500"/>
              </a:lnSpc>
            </a:pPr>
            <a:endParaRPr lang="en-US" sz="1800" b="0" dirty="0"/>
          </a:p>
          <a:p>
            <a:pPr>
              <a:lnSpc>
                <a:spcPts val="2500"/>
              </a:lnSpc>
            </a:pPr>
            <a:r>
              <a:rPr lang="en-US" sz="1800" b="0" dirty="0"/>
              <a:t>P S-blind results indicate 5 of 6 results were within CL, whereas for D-blind results, only 4 of 7 results within CL.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607132-5D1A-1764-F215-9C2E0943529D}"/>
              </a:ext>
            </a:extLst>
          </p:cNvPr>
          <p:cNvSpPr txBox="1"/>
          <p:nvPr/>
        </p:nvSpPr>
        <p:spPr>
          <a:xfrm>
            <a:off x="414837" y="5705268"/>
            <a:ext cx="443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Single blind lab results from ALP cycle 23.</a:t>
            </a:r>
          </a:p>
        </p:txBody>
      </p:sp>
    </p:spTree>
    <p:extLst>
      <p:ext uri="{BB962C8B-B14F-4D97-AF65-F5344CB8AC3E}">
        <p14:creationId xmlns:p14="http://schemas.microsoft.com/office/powerpoint/2010/main" val="138623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E88863-DA0E-4D5D-9F35-42811D103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190618"/>
              </p:ext>
            </p:extLst>
          </p:nvPr>
        </p:nvGraphicFramePr>
        <p:xfrm>
          <a:off x="421228" y="1601349"/>
          <a:ext cx="4419600" cy="397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2107426-922F-4397-B241-BA3A8CF2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137914"/>
              </p:ext>
            </p:extLst>
          </p:nvPr>
        </p:nvGraphicFramePr>
        <p:xfrm>
          <a:off x="5334000" y="1600200"/>
          <a:ext cx="4419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324600" y="2590800"/>
            <a:ext cx="457200" cy="1314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599" y="1135453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pH (1:1)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6779654" y="1135453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Buf</a:t>
            </a:r>
            <a:r>
              <a:rPr lang="en-US" sz="2000" dirty="0"/>
              <a:t> pH (Sikora)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462650" cy="97450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Iowa D-Blind lab study: pH and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Buf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11" name="Rectangle 10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4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95999" y="2329190"/>
            <a:ext cx="1015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Inconsistent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3F35A2-2A11-1FE3-C417-1F4BE8A92A2D}"/>
              </a:ext>
            </a:extLst>
          </p:cNvPr>
          <p:cNvSpPr txBox="1"/>
          <p:nvPr/>
        </p:nvSpPr>
        <p:spPr>
          <a:xfrm>
            <a:off x="284696" y="5845805"/>
            <a:ext cx="4439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analysis results.</a:t>
            </a:r>
          </a:p>
        </p:txBody>
      </p:sp>
    </p:spTree>
    <p:extLst>
      <p:ext uri="{BB962C8B-B14F-4D97-AF65-F5344CB8AC3E}">
        <p14:creationId xmlns:p14="http://schemas.microsoft.com/office/powerpoint/2010/main" val="1621186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6BDEF5C-B498-4F79-9F48-219FBA32D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30368"/>
              </p:ext>
            </p:extLst>
          </p:nvPr>
        </p:nvGraphicFramePr>
        <p:xfrm>
          <a:off x="5029200" y="1480698"/>
          <a:ext cx="4648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0" y="2779526"/>
            <a:ext cx="3733800" cy="261610"/>
          </a:xfrm>
          <a:prstGeom prst="rect">
            <a:avLst/>
          </a:prstGeom>
          <a:solidFill>
            <a:srgbClr val="FFA7A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over applied lime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715000"/>
            <a:ext cx="8836688" cy="46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b="0" dirty="0"/>
              <a:t>Costs based on ISU Recommendation Guidelines.  </a:t>
            </a:r>
            <a:r>
              <a:rPr lang="en-US" b="0" dirty="0">
                <a:hlinkClick r:id="rId3"/>
              </a:rPr>
              <a:t>https://store.extension.iastate.edu/product/A-General-Guide-for-Crop-Nutrient-and-Limestone-Recommendations-in-Iowa</a:t>
            </a:r>
            <a:r>
              <a:rPr lang="en-US" b="0" dirty="0"/>
              <a:t>, and price of $50/ton for lime.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6324600" y="947298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Lime Cost $/ac</a:t>
            </a:r>
          </a:p>
        </p:txBody>
      </p:sp>
      <p:sp>
        <p:nvSpPr>
          <p:cNvPr id="13" name="Oval 12"/>
          <p:cNvSpPr/>
          <p:nvPr/>
        </p:nvSpPr>
        <p:spPr>
          <a:xfrm>
            <a:off x="3429000" y="346608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1568353" y="951685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Buf</a:t>
            </a:r>
            <a:r>
              <a:rPr lang="en-US" sz="2000" dirty="0"/>
              <a:t> pH (Sikora)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01934D5-C31F-48B5-8821-C6E2DE8DA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47478"/>
              </p:ext>
            </p:extLst>
          </p:nvPr>
        </p:nvGraphicFramePr>
        <p:xfrm>
          <a:off x="304800" y="1493009"/>
          <a:ext cx="4419600" cy="410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/>
          <p:cNvSpPr/>
          <p:nvPr/>
        </p:nvSpPr>
        <p:spPr>
          <a:xfrm>
            <a:off x="3429000" y="3385698"/>
            <a:ext cx="609600" cy="6858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2583170"/>
            <a:ext cx="533400" cy="6858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891"/>
            <a:ext cx="7924800" cy="974507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Iowa D-Blind lab study 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Buf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pH and Cost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833498"/>
            <a:ext cx="3733800" cy="261610"/>
          </a:xfrm>
          <a:prstGeom prst="rect">
            <a:avLst/>
          </a:prstGeom>
          <a:solidFill>
            <a:srgbClr val="FFA7A7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Recommendation under applied lime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20" name="Rectangle 19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3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311489" y="2152283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62118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143763-E2E3-47A0-B760-AC975652DB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346294"/>
              </p:ext>
            </p:extLst>
          </p:nvPr>
        </p:nvGraphicFramePr>
        <p:xfrm>
          <a:off x="342363" y="1453109"/>
          <a:ext cx="4571999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1256763" y="2291309"/>
            <a:ext cx="609600" cy="609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5963" y="2443709"/>
            <a:ext cx="533400" cy="533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2363" y="2519909"/>
            <a:ext cx="533400" cy="533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1735447" y="945277"/>
            <a:ext cx="194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STP (Bray P1)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F1775BC-87BA-4AE4-85CF-5E26FD925C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56787"/>
              </p:ext>
            </p:extLst>
          </p:nvPr>
        </p:nvGraphicFramePr>
        <p:xfrm>
          <a:off x="5232561" y="1447800"/>
          <a:ext cx="451485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18361" y="3755395"/>
            <a:ext cx="3733800" cy="261610"/>
          </a:xfrm>
          <a:prstGeom prst="rect">
            <a:avLst/>
          </a:prstGeom>
          <a:solidFill>
            <a:srgbClr val="FFA7A7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Recommendation under applied P fertilizer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5989664" y="952571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 (18-46-0) Cost $/ac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719" y="5638800"/>
            <a:ext cx="8836688" cy="43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b="0" dirty="0"/>
              <a:t>Costs based on ISU Recommendation Guidelines.  </a:t>
            </a:r>
            <a:r>
              <a:rPr lang="en-US" b="0" dirty="0">
                <a:solidFill>
                  <a:srgbClr val="0033CC"/>
                </a:solidFill>
                <a:hlinkClick r:id="rId4"/>
              </a:rPr>
              <a:t>https://store.extension.iastate.edu/product/A-General-Guide-for-Crop-Nutrient-and-Limestone-Recommendations-in-Iowa</a:t>
            </a:r>
            <a:r>
              <a:rPr lang="en-US" b="0" dirty="0">
                <a:solidFill>
                  <a:srgbClr val="0033CC"/>
                </a:solidFill>
              </a:rPr>
              <a:t>, </a:t>
            </a:r>
            <a:r>
              <a:rPr lang="en-US" b="0" dirty="0"/>
              <a:t>and price of $50/ton for lime and $475/ton for 18-46-0.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" y="0"/>
            <a:ext cx="6853050" cy="97450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Iowa D-Blind lab study : P and Cost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17" name="Rectangle 16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1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938636" y="2228265"/>
            <a:ext cx="5373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High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162118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5" y="16093"/>
            <a:ext cx="2639946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6271"/>
            <a:ext cx="7772400" cy="391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4D4D4D"/>
                </a:solidFill>
              </a:rPr>
              <a:t>Soil analysis is an integral component of nutrient management decisions and the basis of fertilizer and lime recommendations across the United States.</a:t>
            </a:r>
          </a:p>
          <a:p>
            <a:pPr lvl="0">
              <a:lnSpc>
                <a:spcPts val="2500"/>
              </a:lnSpc>
              <a:spcBef>
                <a:spcPts val="0"/>
              </a:spcBef>
            </a:pPr>
            <a:endParaRPr lang="en-US" sz="2000" b="0" dirty="0">
              <a:solidFill>
                <a:srgbClr val="4D4D4D"/>
              </a:solidFill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b="0" dirty="0"/>
              <a:t>An estimated 11 million soil samples were collected across the US in 2020 for the determination of pH, lime requirements, P, K, Ca, Mg, micronutrients and SOM analysis.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000" b="0" dirty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b="0" dirty="0"/>
              <a:t>Critical to the assessment of soil fertility, is the accuracy and consistency of laboratory soil test analysis results.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000" b="0" dirty="0"/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b="0" dirty="0"/>
              <a:t>How do we assess lab quality?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12724" y="990600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0" name="Rectangle 9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3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2" name="Picture 2" descr="Four Soil Collection Methods That Actually Work - Growers 4 Soil Collection  Methods That Actually Work | Gr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74" y="32197"/>
            <a:ext cx="1996083" cy="13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3284" y="1323201"/>
            <a:ext cx="29718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b="0" dirty="0"/>
              <a:t>https://growers.ag/wp-content/uploads/2021/03/SoilCollectionHandSampling-1.png</a:t>
            </a:r>
          </a:p>
        </p:txBody>
      </p:sp>
      <p:pic>
        <p:nvPicPr>
          <p:cNvPr id="14" name="Picture 2" descr="accuracy-preci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876" y="4229464"/>
            <a:ext cx="1719262" cy="17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98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7357F8-F8FB-4EA5-25F4-3D0197A9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" y="0"/>
            <a:ext cx="6310648" cy="9745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D-blind additional observation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25DBF-835C-B78E-6FCA-3569D700EABA}"/>
              </a:ext>
            </a:extLst>
          </p:cNvPr>
          <p:cNvSpPr txBox="1"/>
          <p:nvPr/>
        </p:nvSpPr>
        <p:spPr>
          <a:xfrm>
            <a:off x="914400" y="1828800"/>
            <a:ext cx="6781800" cy="1859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en-US" sz="2100" dirty="0"/>
              <a:t>Double-Blind proficiency study</a:t>
            </a:r>
            <a:r>
              <a:rPr lang="en-US" sz="2100" b="0" dirty="0"/>
              <a:t>: an assessment of lab performance whereby the both the submitter of the samples and the analysis concentrations are unknown to the laboratory. Assessment of the entire lab process: </a:t>
            </a:r>
            <a:r>
              <a:rPr lang="en-US" sz="2100" b="0" u="sng" dirty="0"/>
              <a:t>receiving</a:t>
            </a:r>
            <a:r>
              <a:rPr lang="en-US" sz="2100" b="0" dirty="0"/>
              <a:t>, </a:t>
            </a:r>
            <a:r>
              <a:rPr lang="en-US" sz="2100" b="0" u="sng" dirty="0"/>
              <a:t>processing</a:t>
            </a:r>
            <a:r>
              <a:rPr lang="en-US" sz="2100" b="0" dirty="0"/>
              <a:t> and </a:t>
            </a:r>
            <a:r>
              <a:rPr lang="en-US" sz="2100" b="0" u="sng" dirty="0"/>
              <a:t>analysis</a:t>
            </a:r>
            <a:r>
              <a:rPr lang="en-US" sz="2100" b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270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131746"/>
            <a:ext cx="7551079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6929250" cy="974507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Iowa soil test lab study : Lab NCF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8183" y="544255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 ID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24372" y="3139612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Bray P1 (ppm)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698" y="5817889"/>
            <a:ext cx="9585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confidence limits based on ALP reference soil analysis results, consensus of 108 laboratories analysis of each soil in triplicate.</a:t>
            </a:r>
          </a:p>
        </p:txBody>
      </p:sp>
      <p:sp>
        <p:nvSpPr>
          <p:cNvPr id="8" name="Arc 7"/>
          <p:cNvSpPr/>
          <p:nvPr/>
        </p:nvSpPr>
        <p:spPr>
          <a:xfrm rot="20644030">
            <a:off x="5398219" y="3622623"/>
            <a:ext cx="1664110" cy="1810970"/>
          </a:xfrm>
          <a:prstGeom prst="arc">
            <a:avLst/>
          </a:prstGeom>
          <a:ln w="127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4552682" y="2819400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Login failure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13" name="Rectangle 12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6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5" name="Arc 4"/>
          <p:cNvSpPr/>
          <p:nvPr/>
        </p:nvSpPr>
        <p:spPr>
          <a:xfrm rot="2143553">
            <a:off x="5521633" y="2959903"/>
            <a:ext cx="914400" cy="819331"/>
          </a:xfrm>
          <a:prstGeom prst="arc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F5203B-E21E-3ADA-5FE0-BC7B80CE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" y="0"/>
            <a:ext cx="7453648" cy="97450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D-Blind study: assessing performance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6B7BE-D4EE-6994-BC83-15D65E8AE428}"/>
              </a:ext>
            </a:extLst>
          </p:cNvPr>
          <p:cNvSpPr txBox="1"/>
          <p:nvPr/>
        </p:nvSpPr>
        <p:spPr>
          <a:xfrm>
            <a:off x="558078" y="1447800"/>
            <a:ext cx="89422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0" dirty="0"/>
              <a:t>D-blind laboratory performance was evaluated for each of the six soils based on pH, </a:t>
            </a:r>
            <a:r>
              <a:rPr lang="en-US" sz="2000" b="0" dirty="0" err="1"/>
              <a:t>Buf</a:t>
            </a:r>
            <a:r>
              <a:rPr lang="en-US" sz="2000" b="0" dirty="0"/>
              <a:t>, pH, P and K test parameters, for each lab, by month. </a:t>
            </a:r>
          </a:p>
          <a:p>
            <a:pPr>
              <a:lnSpc>
                <a:spcPts val="2600"/>
              </a:lnSpc>
            </a:pPr>
            <a:endParaRPr lang="en-US" sz="2000" b="0" dirty="0"/>
          </a:p>
          <a:p>
            <a:pPr>
              <a:lnSpc>
                <a:spcPts val="2600"/>
              </a:lnSpc>
            </a:pPr>
            <a:r>
              <a:rPr lang="en-US" sz="2000" b="0" dirty="0"/>
              <a:t>Lab analysis results within ± 95% confidence limits of the standard reference soil median were used to calculate proficiency scores by soil and method, and scores tabulated by laboratory and month of submission. </a:t>
            </a:r>
          </a:p>
          <a:p>
            <a:r>
              <a:rPr lang="en-US" sz="2000" b="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E58B6-2A53-88BB-7C34-AECF3BB4806B}"/>
              </a:ext>
            </a:extLst>
          </p:cNvPr>
          <p:cNvSpPr txBox="1"/>
          <p:nvPr/>
        </p:nvSpPr>
        <p:spPr>
          <a:xfrm flipH="1">
            <a:off x="2086130" y="3915886"/>
            <a:ext cx="5533869" cy="5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b="0" dirty="0"/>
              <a:t>Lab score =  </a:t>
            </a:r>
            <a:r>
              <a:rPr lang="en-US" sz="2800" b="0" dirty="0"/>
              <a:t>∑ </a:t>
            </a:r>
            <a:r>
              <a:rPr lang="en-US" sz="2000" b="0" dirty="0"/>
              <a:t>(4 parameters and 6 soils)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6F19A-E38C-13BE-23E1-3CBF7E280450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12EEA7-4A71-158E-AC89-72E8FD2727E3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2A16E554-83DF-A6CD-B02B-10AF151F7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BE4B2FC7-F38A-8C30-7100-8097D951E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5" name="Picture 10" descr="F:\PC-Lian\Qualcomm\Eudora\attach\agsmallcolortype1.jpg">
            <a:extLst>
              <a:ext uri="{FF2B5EF4-FFF2-40B4-BE49-F238E27FC236}">
                <a16:creationId xmlns:a16="http://schemas.microsoft.com/office/drawing/2014/main" id="{FA6BE5E8-D1D5-0662-EB68-822B74CC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271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4" y="18245"/>
            <a:ext cx="6068096" cy="974507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D-Blind lab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  <a:r>
              <a:rPr lang="en-US" sz="3600" b="1" dirty="0"/>
              <a:t> assessment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113584"/>
              </p:ext>
            </p:extLst>
          </p:nvPr>
        </p:nvGraphicFramePr>
        <p:xfrm>
          <a:off x="1608158" y="1770290"/>
          <a:ext cx="6705600" cy="3416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566">
                <a:tc>
                  <a:txBody>
                    <a:bodyPr/>
                    <a:lstStyle/>
                    <a:p>
                      <a:r>
                        <a:rPr lang="en-US" sz="2000" b="1" dirty="0"/>
                        <a:t> Lab ID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32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2019 Iowa Lab Proficiency (%)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3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October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November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Mean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BNL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95.0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75.0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70.8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80.6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65.8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DNL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96.0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75.0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76.8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80.6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HGI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86.1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NCF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95.8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62.5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75.0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77.8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NWS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72.2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618">
                <a:tc>
                  <a:txBody>
                    <a:bodyPr/>
                    <a:lstStyle/>
                    <a:p>
                      <a:r>
                        <a:rPr lang="en-US" b="1" dirty="0"/>
                        <a:t>   MIA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70.8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45.6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68.1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2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073612"/>
            <a:ext cx="9144000" cy="35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750" b="0" dirty="0"/>
              <a:t>Lab proficiency was assessed for each lab across the six soils for soil pH, </a:t>
            </a:r>
            <a:r>
              <a:rPr lang="en-US" sz="1750" b="0" dirty="0" err="1"/>
              <a:t>Buf</a:t>
            </a:r>
            <a:r>
              <a:rPr lang="en-US" sz="1750" b="0" dirty="0"/>
              <a:t> pH, P and K.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73546"/>
              </p:ext>
            </p:extLst>
          </p:nvPr>
        </p:nvGraphicFramePr>
        <p:xfrm>
          <a:off x="1608158" y="5376147"/>
          <a:ext cx="5486401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/>
                        <a:t>   Mean</a:t>
                      </a:r>
                    </a:p>
                  </a:txBody>
                  <a:tcPr>
                    <a:solidFill>
                      <a:schemeClr val="bg1"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93.2</a:t>
                      </a:r>
                    </a:p>
                  </a:txBody>
                  <a:tcPr>
                    <a:solidFill>
                      <a:srgbClr val="98D67C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71.4</a:t>
                      </a:r>
                    </a:p>
                  </a:txBody>
                  <a:tcPr>
                    <a:solidFill>
                      <a:srgbClr val="FFC000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63.5</a:t>
                      </a:r>
                    </a:p>
                  </a:txBody>
                  <a:tcPr>
                    <a:solidFill>
                      <a:srgbClr val="FF8F43">
                        <a:alpha val="2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E19E2A7-83DD-B9EB-400E-A4CFF8162B37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D737AA-CC29-B596-C430-CCF3902E1C09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1B2B989A-974A-4EE1-5363-87E6F2896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A61F091-6568-0FE0-E051-A0CB09B85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5" name="Picture 10" descr="F:\PC-Lian\Qualcomm\Eudora\attach\agsmallcolortype1.jpg">
            <a:extLst>
              <a:ext uri="{FF2B5EF4-FFF2-40B4-BE49-F238E27FC236}">
                <a16:creationId xmlns:a16="http://schemas.microsoft.com/office/drawing/2014/main" id="{475E505F-7670-4A17-A0A6-ED270AA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064A1E-EB28-AD7C-1267-EB39878E71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52" y="2597204"/>
            <a:ext cx="312758" cy="281086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28773B-B72C-DDCA-6B34-272E35ADE0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52" y="3342967"/>
            <a:ext cx="312758" cy="281086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272009-4118-0DF0-F47E-20A618D00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52" y="3705147"/>
            <a:ext cx="312758" cy="2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3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BF0510-6649-4277-C14E-851AD870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4" y="16093"/>
            <a:ext cx="4697346" cy="974507"/>
          </a:xfrm>
        </p:spPr>
        <p:txBody>
          <a:bodyPr>
            <a:noAutofit/>
          </a:bodyPr>
          <a:lstStyle/>
          <a:p>
            <a:r>
              <a:rPr lang="en-US" sz="3000" b="1" dirty="0"/>
              <a:t>Summary S-blind vs D-blind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7A7CFC-BAA1-CFCD-C79E-E5C0008D2610}"/>
              </a:ext>
            </a:extLst>
          </p:cNvPr>
          <p:cNvSpPr/>
          <p:nvPr/>
        </p:nvSpPr>
        <p:spPr>
          <a:xfrm>
            <a:off x="685800" y="1600200"/>
            <a:ext cx="8305800" cy="468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b="0" dirty="0"/>
              <a:t>Across 2018 and 209 studies, S-blind lab proficiency performance results were higher than D-blind results, based on percentage of lab results within confidence limits, across soils and parameters evaluated.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b="0" dirty="0"/>
              <a:t>S-blind evaluations are known proficiency samples, and likely subject to greater lab scrutiny and attention. Additionally, S-blind evaluations do not include lab receiving and soil preparation steps.  </a:t>
            </a:r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50000"/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b="0" dirty="0"/>
              <a:t>D-blind lab evaluations, are more indicative to “actual” lab sample analysis processing and an assessment of performance.</a:t>
            </a:r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50000"/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800100" lvl="1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800" b="0" dirty="0"/>
              <a:t>Temporal submissions of D-blind lab proficiency samples provide an   assessment of intra-lab method precision, and insight on quality control performance through a season.  </a:t>
            </a:r>
          </a:p>
          <a:p>
            <a:pPr marL="342900" indent="-34290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6288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2293"/>
            <a:ext cx="3886200" cy="9745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D-blind summary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1" y="1600200"/>
            <a:ext cx="7696199" cy="339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900" b="0" dirty="0"/>
              <a:t>Generally, pH test reproducibility was consistent across labs and months of submission for the two D-blind lab studies.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900" b="0" dirty="0"/>
              <a:t>D-blind soil extractable P results for both California and Iowa studies were generally consistent across laboratories and over dates of submission for a majority of soils.</a:t>
            </a:r>
          </a:p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900" b="0" dirty="0"/>
              <a:t>Soil extractable K D-blind results for the six soils evaluated indicated 80% of Iowa labs were consistent through the fall of 2019.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12725" y="1066800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94" y="92293"/>
            <a:ext cx="17954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9" name="Rectangle 8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2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4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92293"/>
            <a:ext cx="4114799" cy="9745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Summary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999" y="1524000"/>
            <a:ext cx="8305801" cy="3966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Bef>
                <a:spcPts val="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sz="1900" b="0" dirty="0"/>
              <a:t>Most troubling were specific Iowa labs with inconsistent measurement over time for </a:t>
            </a:r>
            <a:r>
              <a:rPr lang="en-US" sz="1900" b="0" dirty="0" err="1"/>
              <a:t>Buf</a:t>
            </a:r>
            <a:r>
              <a:rPr lang="en-US" sz="1900" b="0" dirty="0"/>
              <a:t> pH used in lime recommendations. Specific labs intra-lab </a:t>
            </a:r>
            <a:r>
              <a:rPr lang="en-US" sz="1900" b="0" dirty="0" err="1"/>
              <a:t>Buf</a:t>
            </a:r>
            <a:r>
              <a:rPr lang="en-US" sz="1900" b="0" dirty="0"/>
              <a:t> pH variance exceeded 0.5 pH units, impacting lime cost. Low bias </a:t>
            </a:r>
            <a:r>
              <a:rPr lang="en-US" sz="1900" b="0" dirty="0" err="1"/>
              <a:t>Buf</a:t>
            </a:r>
            <a:r>
              <a:rPr lang="en-US" sz="1900" b="0" dirty="0"/>
              <a:t> pH for SRS-1804 increased lime cost &gt; $50/ac for two labs. 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sz="1900" b="0" dirty="0"/>
              <a:t>One IA laboratory incorrectly logged in D-blind soils for one submission, thus reporting incorrect results across all analyses.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</a:pPr>
            <a:r>
              <a:rPr lang="en-US" sz="1900" b="0" dirty="0"/>
              <a:t>Averaged over soil test methods, IA laboratory proficiency declined through the fall of 2019 with mean proficiency scores of 93.2% 74.4% and 63.5%, respectively. Declines in performance were attributed to seasonal staff fatigue. 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-381000" y="1047482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41" y="76200"/>
            <a:ext cx="17954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9" name="Rectangle 8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2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651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 descr="White Marble"/>
          <p:cNvSpPr>
            <a:spLocks noChangeArrowheads="1"/>
          </p:cNvSpPr>
          <p:nvPr/>
        </p:nvSpPr>
        <p:spPr bwMode="auto">
          <a:xfrm>
            <a:off x="212723" y="76200"/>
            <a:ext cx="3597277" cy="646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/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Quality concerns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334642"/>
            <a:ext cx="10058400" cy="553998"/>
            <a:chOff x="0" y="6229938"/>
            <a:chExt cx="10058400" cy="662280"/>
          </a:xfrm>
        </p:grpSpPr>
        <p:sp>
          <p:nvSpPr>
            <p:cNvPr id="18" name="Rectangle 17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57200" y="6229938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4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7200" y="1427693"/>
            <a:ext cx="708660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41000"/>
              <a:buFont typeface="Wingdings" panose="05000000000000000000" pitchFamily="2" charset="2"/>
              <a:buChar char="ü"/>
            </a:pPr>
            <a:r>
              <a:rPr lang="en-US" sz="1900" b="0" dirty="0"/>
              <a:t>Poor D-blind reproducibility of </a:t>
            </a:r>
            <a:r>
              <a:rPr lang="en-US" sz="1900" b="0" dirty="0" err="1"/>
              <a:t>Buf</a:t>
            </a:r>
            <a:r>
              <a:rPr lang="en-US" sz="1900" b="0" dirty="0"/>
              <a:t> pH over time.</a:t>
            </a:r>
          </a:p>
          <a:p>
            <a:pPr marL="342900" indent="-342900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41000"/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100"/>
              </a:lnSpc>
              <a:spcBef>
                <a:spcPts val="100"/>
              </a:spcBef>
              <a:spcAft>
                <a:spcPts val="0"/>
              </a:spcAft>
              <a:buClr>
                <a:srgbClr val="C00000"/>
              </a:buClr>
              <a:buSzPct val="141000"/>
              <a:buFont typeface="Wingdings" panose="05000000000000000000" pitchFamily="2" charset="2"/>
              <a:buChar char="ü"/>
            </a:pPr>
            <a:r>
              <a:rPr lang="en-US" sz="1900" b="0" dirty="0"/>
              <a:t>Degradation of Iowa lab performance quality through the fall. 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12723" y="816545"/>
            <a:ext cx="9464675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305800" y="105409"/>
            <a:ext cx="1646803" cy="1143000"/>
            <a:chOff x="8267753" y="152400"/>
            <a:chExt cx="1626012" cy="1219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53" y="152400"/>
              <a:ext cx="1626012" cy="1219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 rot="21134685">
              <a:off x="9520955" y="435745"/>
              <a:ext cx="230321" cy="50060"/>
            </a:xfrm>
            <a:prstGeom prst="rect">
              <a:avLst/>
            </a:prstGeom>
            <a:solidFill>
              <a:srgbClr val="F2F2F2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CBA458-89C0-E403-8231-B86C612617C1}"/>
              </a:ext>
            </a:extLst>
          </p:cNvPr>
          <p:cNvSpPr/>
          <p:nvPr/>
        </p:nvSpPr>
        <p:spPr>
          <a:xfrm>
            <a:off x="762000" y="2692002"/>
            <a:ext cx="8382000" cy="9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900" b="0" dirty="0"/>
              <a:t>Both concerns can be sourced to: the method SOP; QC implementation; and lab management. 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sz="19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A502A-A8E4-8DA7-442A-19A85FA3CAB7}"/>
              </a:ext>
            </a:extLst>
          </p:cNvPr>
          <p:cNvSpPr txBox="1"/>
          <p:nvPr/>
        </p:nvSpPr>
        <p:spPr>
          <a:xfrm>
            <a:off x="1066800" y="3714812"/>
            <a:ext cx="7696200" cy="19175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400"/>
              </a:lnSpc>
              <a:spcBef>
                <a:spcPts val="0"/>
              </a:spcBef>
              <a:defRPr sz="1900" b="0"/>
            </a:lvl1pPr>
          </a:lstStyle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Temporal changes in </a:t>
            </a:r>
            <a:r>
              <a:rPr lang="en-US" dirty="0" err="1"/>
              <a:t>Buf</a:t>
            </a:r>
            <a:r>
              <a:rPr lang="en-US" dirty="0"/>
              <a:t> pH reproducibility across multiple soils indicates an ineffective QC system. 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dirty="0"/>
              <a:t>Lab performance quality should be consistent through the sample processing season. Across the lab industry management should address the method SOP and seasonal workload staffing. </a:t>
            </a:r>
          </a:p>
        </p:txBody>
      </p:sp>
    </p:spTree>
    <p:extLst>
      <p:ext uri="{BB962C8B-B14F-4D97-AF65-F5344CB8AC3E}">
        <p14:creationId xmlns:p14="http://schemas.microsoft.com/office/powerpoint/2010/main" val="3925469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 descr="White Marble"/>
          <p:cNvSpPr>
            <a:spLocks noChangeArrowheads="1"/>
          </p:cNvSpPr>
          <p:nvPr/>
        </p:nvSpPr>
        <p:spPr bwMode="auto">
          <a:xfrm>
            <a:off x="212723" y="76200"/>
            <a:ext cx="2378077" cy="646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/>
            <a:r>
              <a:rPr lang="en-US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Follow-up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6334642"/>
            <a:ext cx="10058400" cy="553998"/>
            <a:chOff x="0" y="6229938"/>
            <a:chExt cx="10058400" cy="662280"/>
          </a:xfrm>
        </p:grpSpPr>
        <p:sp>
          <p:nvSpPr>
            <p:cNvPr id="18" name="Rectangle 17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57200" y="6229938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4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33400" y="1561663"/>
            <a:ext cx="8686800" cy="3841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900" b="0" dirty="0"/>
              <a:t>Results of the Iowa D-blind study were presented to each lab participant and shared with the Iowa Nutrient Research and Education Council (NREC).  </a:t>
            </a: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endParaRPr lang="en-US" sz="1900" b="0" dirty="0"/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900" b="0" dirty="0"/>
              <a:t>Iowa NREC met with lab participants September 15, 2022 to review D-Blind results and discuss lab quality. As a result Iowa NREC and the Agriculture Laboratory Testing Association (ALTA), have initiated a certification program for soil testing labs serving Iowa based on D-blind evaluation.</a:t>
            </a: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endParaRPr lang="en-US" sz="1900" b="0" dirty="0"/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900" b="0" dirty="0"/>
              <a:t>The program is based on three D-blind labs evaluations, submitted  spring  and fall 2023.  The program is provisional for 2023.</a:t>
            </a: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endParaRPr lang="en-US" sz="1900" b="0" dirty="0"/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0"/>
              </a:spcAft>
            </a:pPr>
            <a:r>
              <a:rPr lang="en-US" sz="1900" b="0" dirty="0"/>
              <a:t>Enrollment information can be found at </a:t>
            </a:r>
            <a:r>
              <a:rPr lang="en-US" sz="1900" b="0" dirty="0">
                <a:solidFill>
                  <a:srgbClr val="008000"/>
                </a:solidFill>
              </a:rPr>
              <a:t>ALTA.AG </a:t>
            </a:r>
          </a:p>
        </p:txBody>
      </p:sp>
      <p:pic>
        <p:nvPicPr>
          <p:cNvPr id="2050" name="Picture 2" descr="https://img1.wsimg.com/isteam/ip/42688441-61ef-4afa-b7ed-c14445184799/ALTA%20Color%20Final%20web.png/:/rs=h:200,cg:true,m/qt=q: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76" y="5562600"/>
            <a:ext cx="191414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12723" y="816545"/>
            <a:ext cx="9464675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229600" y="152400"/>
            <a:ext cx="1723003" cy="1143000"/>
            <a:chOff x="8267753" y="152400"/>
            <a:chExt cx="1626012" cy="1219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53" y="152400"/>
              <a:ext cx="1626012" cy="1219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 rot="21134685">
              <a:off x="9520955" y="435745"/>
              <a:ext cx="230321" cy="50060"/>
            </a:xfrm>
            <a:prstGeom prst="rect">
              <a:avLst/>
            </a:prstGeom>
            <a:solidFill>
              <a:srgbClr val="F2F2F2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75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2293"/>
            <a:ext cx="2590800" cy="974507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3- Questions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869170"/>
            <a:ext cx="7848599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How good is your lab’s soil analysis quality?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Is it consistent through the course of the year?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0" dirty="0"/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dirty="0"/>
              <a:t>If yes, do you have data to support your conclusion? 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12725" y="1066800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17954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9" name="Rectangle 8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2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38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808EFD-EFF8-4923-809D-6E985907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8" y="13252"/>
            <a:ext cx="6384127" cy="974507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6">
                    <a:lumMod val="50000"/>
                  </a:schemeClr>
                </a:solidFill>
              </a:rPr>
              <a:t>Definitions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081" y="4876542"/>
            <a:ext cx="7679119" cy="99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800" b="0" dirty="0"/>
              <a:t>Over the past four years five lab double-blind assessment studies have been conducted across the US to evaluate laboratory analysis </a:t>
            </a:r>
            <a:r>
              <a:rPr lang="en-US" sz="1800" b="0" u="sng" dirty="0"/>
              <a:t>accuracy</a:t>
            </a:r>
            <a:r>
              <a:rPr lang="en-US" sz="1800" b="0" dirty="0"/>
              <a:t> and </a:t>
            </a:r>
            <a:r>
              <a:rPr lang="en-US" sz="1800" b="0" u="sng" dirty="0"/>
              <a:t>consistency</a:t>
            </a:r>
            <a:r>
              <a:rPr lang="en-US" sz="1800" b="0" dirty="0"/>
              <a:t> of routine soil test parameters.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12724" y="990600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0" name="Rectangle 9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3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4506" y="1294504"/>
            <a:ext cx="7908893" cy="327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200" b="0" dirty="0"/>
              <a:t>Assessment of lab performance, two methods: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2000" b="0" dirty="0"/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Single-Blind study</a:t>
            </a:r>
            <a:r>
              <a:rPr lang="en-US" sz="1800" b="0" dirty="0"/>
              <a:t>: an assessment of lab analytical performance through the submission of </a:t>
            </a:r>
            <a:r>
              <a:rPr lang="en-US" sz="1800" b="0" u="sng" dirty="0"/>
              <a:t>known</a:t>
            </a:r>
            <a:r>
              <a:rPr lang="en-US" sz="1800" b="0" dirty="0"/>
              <a:t> proficiency samples, but of unknown analysis. 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sz="1800" b="0" dirty="0"/>
          </a:p>
          <a:p>
            <a:pPr lvl="1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Double-Blind study</a:t>
            </a:r>
            <a:r>
              <a:rPr lang="en-US" sz="1800" b="0" dirty="0"/>
              <a:t>: an assessment of lab performance whereby the both the submitter of the samples and the analysis concentrations are </a:t>
            </a:r>
            <a:r>
              <a:rPr lang="en-US" sz="1800" b="0" u="sng" dirty="0"/>
              <a:t>unknown</a:t>
            </a:r>
            <a:r>
              <a:rPr lang="en-US" sz="1800" b="0" dirty="0"/>
              <a:t> to the laboratory. Assessment of the whole process: receiving, processing and analysis. </a:t>
            </a:r>
          </a:p>
        </p:txBody>
      </p:sp>
      <p:pic>
        <p:nvPicPr>
          <p:cNvPr id="2052" name="Picture 4" descr="Sampling s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76200"/>
            <a:ext cx="2104003" cy="14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76503" y="1567979"/>
            <a:ext cx="172034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="0" dirty="0"/>
              <a:t>http://www.waldeneffect.org/20111008samplingsoil.jpg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0478" y="2066327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8000"/>
                </a:solidFill>
              </a:rPr>
              <a:t>Represents the </a:t>
            </a:r>
          </a:p>
          <a:p>
            <a:r>
              <a:rPr lang="en-US" sz="1400" i="1" dirty="0">
                <a:solidFill>
                  <a:srgbClr val="008000"/>
                </a:solidFill>
              </a:rPr>
              <a:t>labs best quality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5540" y="3529418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63300"/>
                </a:solidFill>
              </a:rPr>
              <a:t>Represents the </a:t>
            </a:r>
          </a:p>
          <a:p>
            <a:r>
              <a:rPr lang="en-US" sz="1400" i="1" dirty="0">
                <a:solidFill>
                  <a:srgbClr val="663300"/>
                </a:solidFill>
              </a:rPr>
              <a:t>labs actual quality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8082283" y="1984402"/>
            <a:ext cx="152400" cy="720931"/>
          </a:xfrm>
          <a:prstGeom prst="rightBrac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8089469" y="3259058"/>
            <a:ext cx="152400" cy="1085581"/>
          </a:xfrm>
          <a:prstGeom prst="rightBrac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" y="0"/>
            <a:ext cx="10071241" cy="68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08760" y="1066800"/>
            <a:ext cx="6957060" cy="1447800"/>
          </a:xfrm>
          <a:prstGeom prst="roundRect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7310" y="1128981"/>
            <a:ext cx="616867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time </a:t>
            </a:r>
          </a:p>
          <a:p>
            <a:pPr algn="ctr"/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attention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352800" y="4343400"/>
            <a:ext cx="3670118" cy="99060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Robert.Miller@cts-interlab.com </a:t>
            </a: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Txt: 970-217-2572</a:t>
            </a:r>
          </a:p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579" y="5638800"/>
            <a:ext cx="670560" cy="808309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56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C4D0D1-A8B8-6CCF-8400-DE9596C6C4A4}"/>
              </a:ext>
            </a:extLst>
          </p:cNvPr>
          <p:cNvGraphicFramePr>
            <a:graphicFrameLocks/>
          </p:cNvGraphicFramePr>
          <p:nvPr/>
        </p:nvGraphicFramePr>
        <p:xfrm>
          <a:off x="1169263" y="1732228"/>
          <a:ext cx="6996586" cy="4287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D247E9B-A243-2B95-A2DA-19327E3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46"/>
            <a:ext cx="746265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D-Blind study: 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6030D-27FC-F126-D1F4-48B4DF73397D}"/>
              </a:ext>
            </a:extLst>
          </p:cNvPr>
          <p:cNvSpPr txBox="1"/>
          <p:nvPr/>
        </p:nvSpPr>
        <p:spPr>
          <a:xfrm rot="16200000">
            <a:off x="395654" y="3191971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Soil K (ppm)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957B67-F813-D54D-ED9A-8AF4CA95CB87}"/>
              </a:ext>
            </a:extLst>
          </p:cNvPr>
          <p:cNvCxnSpPr>
            <a:cxnSpLocks/>
          </p:cNvCxnSpPr>
          <p:nvPr/>
        </p:nvCxnSpPr>
        <p:spPr>
          <a:xfrm>
            <a:off x="1828800" y="3264408"/>
            <a:ext cx="6477000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67A4FB-4AD5-123E-AD29-21DA07150B0F}"/>
              </a:ext>
            </a:extLst>
          </p:cNvPr>
          <p:cNvCxnSpPr>
            <a:cxnSpLocks/>
          </p:cNvCxnSpPr>
          <p:nvPr/>
        </p:nvCxnSpPr>
        <p:spPr>
          <a:xfrm>
            <a:off x="1828800" y="3519760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D76B1-1E8B-FCB4-1723-21B671EDB4B5}"/>
              </a:ext>
            </a:extLst>
          </p:cNvPr>
          <p:cNvCxnSpPr>
            <a:cxnSpLocks/>
          </p:cNvCxnSpPr>
          <p:nvPr/>
        </p:nvCxnSpPr>
        <p:spPr>
          <a:xfrm>
            <a:off x="1828800" y="3008376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94F92D-B0A4-0A1D-A1E2-EA4EAB00A0B1}"/>
              </a:ext>
            </a:extLst>
          </p:cNvPr>
          <p:cNvSpPr txBox="1"/>
          <p:nvPr/>
        </p:nvSpPr>
        <p:spPr>
          <a:xfrm>
            <a:off x="8346114" y="3153440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Median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DD8DD-A580-0FA5-2E7B-E89766FD82B7}"/>
              </a:ext>
            </a:extLst>
          </p:cNvPr>
          <p:cNvSpPr txBox="1"/>
          <p:nvPr/>
        </p:nvSpPr>
        <p:spPr>
          <a:xfrm>
            <a:off x="8425693" y="2491870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Upper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8D28B-D1FC-61D9-FC87-0F63DA10C562}"/>
              </a:ext>
            </a:extLst>
          </p:cNvPr>
          <p:cNvSpPr txBox="1"/>
          <p:nvPr/>
        </p:nvSpPr>
        <p:spPr>
          <a:xfrm>
            <a:off x="8457487" y="3837433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Lower Limit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1A598ED-E1A7-2AA9-C674-0434A345536D}"/>
              </a:ext>
            </a:extLst>
          </p:cNvPr>
          <p:cNvSpPr/>
          <p:nvPr/>
        </p:nvSpPr>
        <p:spPr>
          <a:xfrm rot="16662086">
            <a:off x="8052405" y="2878644"/>
            <a:ext cx="746576" cy="315687"/>
          </a:xfrm>
          <a:prstGeom prst="arc">
            <a:avLst/>
          </a:prstGeom>
          <a:ln w="127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C9D4548-6214-80B0-090B-DAC101F9100D}"/>
              </a:ext>
            </a:extLst>
          </p:cNvPr>
          <p:cNvSpPr/>
          <p:nvPr/>
        </p:nvSpPr>
        <p:spPr>
          <a:xfrm rot="12814795">
            <a:off x="8195092" y="3609124"/>
            <a:ext cx="746576" cy="315687"/>
          </a:xfrm>
          <a:prstGeom prst="arc">
            <a:avLst/>
          </a:prstGeom>
          <a:ln w="127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D9C40-998A-F690-2239-FC2609085B9E}"/>
              </a:ext>
            </a:extLst>
          </p:cNvPr>
          <p:cNvSpPr txBox="1"/>
          <p:nvPr/>
        </p:nvSpPr>
        <p:spPr>
          <a:xfrm>
            <a:off x="533400" y="11938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Soil SRS-1610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17C95-D33E-7437-E9D4-9AD95019D64B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52FAF-F171-160C-E00A-6BD0F3931D43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03452F74-9548-0945-1EEB-D6394B120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7B35461-70D4-EC1C-7648-72FB1819C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3" name="Picture 10" descr="F:\PC-Lian\Qualcomm\Eudora\attach\agsmallcolortype1.jpg">
            <a:extLst>
              <a:ext uri="{FF2B5EF4-FFF2-40B4-BE49-F238E27FC236}">
                <a16:creationId xmlns:a16="http://schemas.microsoft.com/office/drawing/2014/main" id="{9BD4F202-1199-DBD1-2066-20189266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B1642-E631-087E-7105-B4BF4D6C3DFE}"/>
              </a:ext>
            </a:extLst>
          </p:cNvPr>
          <p:cNvSpPr txBox="1"/>
          <p:nvPr/>
        </p:nvSpPr>
        <p:spPr>
          <a:xfrm>
            <a:off x="7239000" y="5802319"/>
            <a:ext cx="2819400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100" dirty="0">
                <a:solidFill>
                  <a:srgbClr val="663300"/>
                </a:solidFill>
              </a:rPr>
              <a:t>Andre </a:t>
            </a:r>
            <a:r>
              <a:rPr lang="en-US" sz="1100" dirty="0" err="1">
                <a:solidFill>
                  <a:srgbClr val="663300"/>
                </a:solidFill>
              </a:rPr>
              <a:t>Biscaro</a:t>
            </a:r>
            <a:r>
              <a:rPr lang="en-US" sz="1100" dirty="0">
                <a:solidFill>
                  <a:srgbClr val="663300"/>
                </a:solidFill>
              </a:rPr>
              <a:t>, UCCE Ventura, </a:t>
            </a:r>
            <a:r>
              <a:rPr lang="en-US" sz="1100" dirty="0" err="1">
                <a:solidFill>
                  <a:srgbClr val="663300"/>
                </a:solidFill>
              </a:rPr>
              <a:t>Cty</a:t>
            </a:r>
            <a:r>
              <a:rPr lang="en-US" sz="1100" dirty="0">
                <a:solidFill>
                  <a:srgbClr val="663300"/>
                </a:solidFill>
              </a:rPr>
              <a:t>, 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3915E-DFCE-E4E0-E826-548431840203}"/>
              </a:ext>
            </a:extLst>
          </p:cNvPr>
          <p:cNvSpPr txBox="1"/>
          <p:nvPr/>
        </p:nvSpPr>
        <p:spPr>
          <a:xfrm>
            <a:off x="243633" y="5909673"/>
            <a:ext cx="52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reference soil analysis results.</a:t>
            </a:r>
          </a:p>
        </p:txBody>
      </p:sp>
    </p:spTree>
    <p:extLst>
      <p:ext uri="{BB962C8B-B14F-4D97-AF65-F5344CB8AC3E}">
        <p14:creationId xmlns:p14="http://schemas.microsoft.com/office/powerpoint/2010/main" val="2987066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Line 10"/>
          <p:cNvSpPr>
            <a:spLocks noChangeShapeType="1"/>
          </p:cNvSpPr>
          <p:nvPr/>
        </p:nvSpPr>
        <p:spPr bwMode="auto">
          <a:xfrm>
            <a:off x="380999" y="914400"/>
            <a:ext cx="7848601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 descr="White Marble"/>
          <p:cNvSpPr>
            <a:spLocks noChangeArrowheads="1"/>
          </p:cNvSpPr>
          <p:nvPr/>
        </p:nvSpPr>
        <p:spPr bwMode="auto">
          <a:xfrm>
            <a:off x="40192" y="152400"/>
            <a:ext cx="5522408" cy="646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r>
              <a:rPr lang="en-US" sz="3600" dirty="0">
                <a:latin typeface="+mj-lt"/>
                <a:ea typeface="+mj-ea"/>
                <a:cs typeface="+mj-cs"/>
              </a:rPr>
              <a:t>Summary lab evaluation </a:t>
            </a:r>
          </a:p>
        </p:txBody>
      </p:sp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179546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34643"/>
            <a:ext cx="10058400" cy="553998"/>
            <a:chOff x="0" y="6229939"/>
            <a:chExt cx="10058400" cy="662280"/>
          </a:xfrm>
        </p:grpSpPr>
        <p:sp>
          <p:nvSpPr>
            <p:cNvPr id="18" name="Rectangle 17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Miller, 2021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76534" y="6229939"/>
              <a:ext cx="1505540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IA NREC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 Results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April 1, 2021</a:t>
              </a:r>
            </a:p>
          </p:txBody>
        </p:sp>
      </p:grpSp>
      <p:pic>
        <p:nvPicPr>
          <p:cNvPr id="14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2" y="6363268"/>
            <a:ext cx="493207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33399" y="1524000"/>
            <a:ext cx="8686800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sz="1900" b="0" dirty="0"/>
              <a:t>Soil pH was generally reproducibility across dates of submission and labs however, </a:t>
            </a:r>
            <a:r>
              <a:rPr lang="en-US" sz="1900" b="0" dirty="0" err="1"/>
              <a:t>Buf</a:t>
            </a:r>
            <a:r>
              <a:rPr lang="en-US" sz="1900" b="0" dirty="0"/>
              <a:t> pH reproducibility issues resulted in variable lime cost for four of seven labs.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sz="1900" b="0" dirty="0"/>
              <a:t>Bias low STP resulted over application of P fertilizer and increased cost, noted in two of seven labs for one soil.  High STP bias in three labs resulted in under fertilization and lost yield for one soil. 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sz="1900" b="0" dirty="0"/>
              <a:t>Across labs and dates STK was more consistent in 2019 than 2020, likely associated with differences soil collection.  Six lab STK method failures (17%) were noted in 2020 across the six soils. 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endParaRPr lang="en-US" sz="1900" b="0" dirty="0"/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r>
              <a:rPr lang="en-US" sz="1900" b="0" dirty="0"/>
              <a:t>Lab proficiency average 76% across six soils and four methods in 2019.</a:t>
            </a: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ü"/>
            </a:pPr>
            <a:endParaRPr lang="en-US" sz="1900" b="0" dirty="0"/>
          </a:p>
        </p:txBody>
      </p:sp>
    </p:spTree>
    <p:extLst>
      <p:ext uri="{BB962C8B-B14F-4D97-AF65-F5344CB8AC3E}">
        <p14:creationId xmlns:p14="http://schemas.microsoft.com/office/powerpoint/2010/main" val="166062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AB0A8B-35A3-4B4F-96F3-5456DBCFF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882305"/>
              </p:ext>
            </p:extLst>
          </p:nvPr>
        </p:nvGraphicFramePr>
        <p:xfrm>
          <a:off x="990600" y="1562280"/>
          <a:ext cx="8077200" cy="407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1690D6-E7D5-4BCE-AA7F-4B5716D478D0}"/>
              </a:ext>
            </a:extLst>
          </p:cNvPr>
          <p:cNvSpPr txBox="1"/>
          <p:nvPr/>
        </p:nvSpPr>
        <p:spPr>
          <a:xfrm>
            <a:off x="432451" y="110796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Soil ID SRS-1910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155D32-8546-2251-9B74-C5287060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" y="0"/>
            <a:ext cx="7301248" cy="97450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Iowa study: Recommendation cost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A0A8F5-0C32-37D9-83F3-9B5549EFBB1B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C92390-2707-C4CB-D11D-D01DA5855A07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6EDB3D82-92A5-D85B-89FA-8DCA5AE81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4A35AD5B-73F9-0B46-F3C5-0685737E4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2" name="Picture 10" descr="F:\PC-Lian\Qualcomm\Eudora\attach\agsmallcolortype1.jpg">
            <a:extLst>
              <a:ext uri="{FF2B5EF4-FFF2-40B4-BE49-F238E27FC236}">
                <a16:creationId xmlns:a16="http://schemas.microsoft.com/office/drawing/2014/main" id="{4D49E23F-F1F6-F4C1-10BB-17919824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5451F7-E540-9C9C-5CF6-85FC983B992E}"/>
              </a:ext>
            </a:extLst>
          </p:cNvPr>
          <p:cNvSpPr txBox="1"/>
          <p:nvPr/>
        </p:nvSpPr>
        <p:spPr>
          <a:xfrm rot="16200000">
            <a:off x="426011" y="3307789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Cost $/ac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B2BA2B-EE94-C0C4-DCC1-FF7EC2068500}"/>
              </a:ext>
            </a:extLst>
          </p:cNvPr>
          <p:cNvSpPr/>
          <p:nvPr/>
        </p:nvSpPr>
        <p:spPr>
          <a:xfrm>
            <a:off x="1143000" y="5735674"/>
            <a:ext cx="8836688" cy="48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b="0" dirty="0"/>
              <a:t>Costs based on ISU Recommendation Guidelines.  </a:t>
            </a:r>
            <a:r>
              <a:rPr lang="en-US" b="0" dirty="0">
                <a:solidFill>
                  <a:srgbClr val="0033CC"/>
                </a:solidFill>
                <a:hlinkClick r:id="rId4"/>
              </a:rPr>
              <a:t>https://store.extension.iastate.edu/product/A-General-Guide-for-Crop-Nutrient-and-Limestone-Recommendations-in-Iowa</a:t>
            </a:r>
            <a:r>
              <a:rPr lang="en-US" b="0" dirty="0">
                <a:solidFill>
                  <a:srgbClr val="0033CC"/>
                </a:solidFill>
              </a:rPr>
              <a:t>, </a:t>
            </a:r>
            <a:r>
              <a:rPr lang="en-US" b="0" dirty="0"/>
              <a:t>and prices based on 2020 costs for lime, 18-46-0 and 0-0-60.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622F36A-E8AE-737D-AF7B-5F7769EB5F86}"/>
              </a:ext>
            </a:extLst>
          </p:cNvPr>
          <p:cNvSpPr/>
          <p:nvPr/>
        </p:nvSpPr>
        <p:spPr>
          <a:xfrm rot="14678977">
            <a:off x="3822184" y="2786383"/>
            <a:ext cx="2128050" cy="1879467"/>
          </a:xfrm>
          <a:prstGeom prst="arc">
            <a:avLst/>
          </a:prstGeom>
          <a:ln w="22225">
            <a:solidFill>
              <a:srgbClr val="008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CB6BD-6F22-D158-20F6-B254C90E4EBF}"/>
              </a:ext>
            </a:extLst>
          </p:cNvPr>
          <p:cNvSpPr txBox="1"/>
          <p:nvPr/>
        </p:nvSpPr>
        <p:spPr>
          <a:xfrm>
            <a:off x="3660577" y="270273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</a:rPr>
              <a:t>$77</a:t>
            </a:r>
          </a:p>
        </p:txBody>
      </p:sp>
    </p:spTree>
    <p:extLst>
      <p:ext uri="{BB962C8B-B14F-4D97-AF65-F5344CB8AC3E}">
        <p14:creationId xmlns:p14="http://schemas.microsoft.com/office/powerpoint/2010/main" val="1568450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073D2F0-D1EB-4F7C-99F7-9AC15DD1B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019116"/>
              </p:ext>
            </p:extLst>
          </p:nvPr>
        </p:nvGraphicFramePr>
        <p:xfrm>
          <a:off x="1396637" y="1613922"/>
          <a:ext cx="6985363" cy="4253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CA0F01-DD45-B092-C426-FB39F584B6CD}"/>
              </a:ext>
            </a:extLst>
          </p:cNvPr>
          <p:cNvSpPr txBox="1"/>
          <p:nvPr/>
        </p:nvSpPr>
        <p:spPr>
          <a:xfrm rot="16200000">
            <a:off x="370823" y="3041244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Soil K (ppm)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BD1AA-E523-03B6-E0B4-6367ACBBB25F}"/>
              </a:ext>
            </a:extLst>
          </p:cNvPr>
          <p:cNvSpPr txBox="1"/>
          <p:nvPr/>
        </p:nvSpPr>
        <p:spPr>
          <a:xfrm>
            <a:off x="421228" y="98921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Soil SRS-1403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90B1E9-C621-EB1A-EFBA-C236B6789517}"/>
              </a:ext>
            </a:extLst>
          </p:cNvPr>
          <p:cNvCxnSpPr>
            <a:cxnSpLocks/>
          </p:cNvCxnSpPr>
          <p:nvPr/>
        </p:nvCxnSpPr>
        <p:spPr>
          <a:xfrm>
            <a:off x="1920240" y="2971800"/>
            <a:ext cx="6553200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ACB26-FA76-ACA0-8A28-6EFB0B11F90A}"/>
              </a:ext>
            </a:extLst>
          </p:cNvPr>
          <p:cNvCxnSpPr>
            <a:cxnSpLocks/>
          </p:cNvCxnSpPr>
          <p:nvPr/>
        </p:nvCxnSpPr>
        <p:spPr>
          <a:xfrm>
            <a:off x="1920240" y="3352800"/>
            <a:ext cx="653796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4E58CC-BF45-E6B6-9A67-45898E66C532}"/>
              </a:ext>
            </a:extLst>
          </p:cNvPr>
          <p:cNvCxnSpPr>
            <a:cxnSpLocks/>
          </p:cNvCxnSpPr>
          <p:nvPr/>
        </p:nvCxnSpPr>
        <p:spPr>
          <a:xfrm>
            <a:off x="1965960" y="2596896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4EC96D-345C-C26C-690E-8B7851767E05}"/>
              </a:ext>
            </a:extLst>
          </p:cNvPr>
          <p:cNvSpPr txBox="1"/>
          <p:nvPr/>
        </p:nvSpPr>
        <p:spPr>
          <a:xfrm>
            <a:off x="8473440" y="2846662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EA350-9F94-D5F9-10B5-8A14BEF997DE}"/>
              </a:ext>
            </a:extLst>
          </p:cNvPr>
          <p:cNvSpPr txBox="1"/>
          <p:nvPr/>
        </p:nvSpPr>
        <p:spPr>
          <a:xfrm>
            <a:off x="8617545" y="2079329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Upper Limit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744E09-5D02-8C02-F057-ADB5EFAD27EA}"/>
              </a:ext>
            </a:extLst>
          </p:cNvPr>
          <p:cNvSpPr txBox="1"/>
          <p:nvPr/>
        </p:nvSpPr>
        <p:spPr>
          <a:xfrm>
            <a:off x="8617545" y="3607027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Lower Limit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2EDC42F-C928-196C-2482-EC7BBEFF0FE5}"/>
              </a:ext>
            </a:extLst>
          </p:cNvPr>
          <p:cNvSpPr/>
          <p:nvPr/>
        </p:nvSpPr>
        <p:spPr>
          <a:xfrm rot="16662086">
            <a:off x="8215155" y="2467347"/>
            <a:ext cx="746576" cy="315687"/>
          </a:xfrm>
          <a:prstGeom prst="arc">
            <a:avLst/>
          </a:prstGeom>
          <a:ln w="127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2F91B49-4A70-DE90-5BE9-A7F43000CBD3}"/>
              </a:ext>
            </a:extLst>
          </p:cNvPr>
          <p:cNvSpPr/>
          <p:nvPr/>
        </p:nvSpPr>
        <p:spPr>
          <a:xfrm rot="12814795">
            <a:off x="8382061" y="3422197"/>
            <a:ext cx="746576" cy="315687"/>
          </a:xfrm>
          <a:prstGeom prst="arc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23319-8CB4-8681-50AF-EDF879F62339}"/>
              </a:ext>
            </a:extLst>
          </p:cNvPr>
          <p:cNvSpPr txBox="1"/>
          <p:nvPr/>
        </p:nvSpPr>
        <p:spPr>
          <a:xfrm>
            <a:off x="4191000" y="5694759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Laboratory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366682-86A9-EC8C-E14B-8599955C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6147"/>
            <a:ext cx="4800600" cy="8079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Iowa S-Blind vs D-Blind: K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FDD725-2A6A-6E85-7727-248F2012B70A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1BF62-207A-355F-090E-BBC71249B70B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805EBFDD-4995-2C0F-33F6-EFDAF4BC2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08D001C1-5AE6-9BA0-27AD-901A19A7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1" name="Picture 10" descr="F:\PC-Lian\Qualcomm\Eudora\attach\agsmallcolortype1.jpg">
            <a:extLst>
              <a:ext uri="{FF2B5EF4-FFF2-40B4-BE49-F238E27FC236}">
                <a16:creationId xmlns:a16="http://schemas.microsoft.com/office/drawing/2014/main" id="{EB22C277-D281-70DE-F29D-95F99142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39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597F3E-1398-B6D9-CB73-F873A12E3FF6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5F818B-C8A3-1D86-98B2-7B6AEA3FDC71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C0908837-D751-9C27-BE8C-353CCEAF9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C7FBB4D3-B545-794A-1A53-5F52575DF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8" name="Picture 10" descr="F:\PC-Lian\Qualcomm\Eudora\attach\agsmallcolortype1.jpg">
            <a:extLst>
              <a:ext uri="{FF2B5EF4-FFF2-40B4-BE49-F238E27FC236}">
                <a16:creationId xmlns:a16="http://schemas.microsoft.com/office/drawing/2014/main" id="{2E02B2EE-4CFE-1A81-6C44-9202CBE3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B287C3-D0B8-1653-181D-53515D36D63F}"/>
              </a:ext>
            </a:extLst>
          </p:cNvPr>
          <p:cNvSpPr txBox="1">
            <a:spLocks/>
          </p:cNvSpPr>
          <p:nvPr/>
        </p:nvSpPr>
        <p:spPr bwMode="auto">
          <a:xfrm>
            <a:off x="1" y="-66783"/>
            <a:ext cx="4267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eaLnBrk="1" latinLnBrk="0" hangingPunct="1"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/>
                </a:solidFill>
              </a:rPr>
              <a:t>Lab D-Blind studies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472AF0-E419-47A3-4420-92359732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333871"/>
            <a:ext cx="3657600" cy="24674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6FD719-18F6-B27E-52E5-F8FA84C36BF4}"/>
              </a:ext>
            </a:extLst>
          </p:cNvPr>
          <p:cNvSpPr/>
          <p:nvPr/>
        </p:nvSpPr>
        <p:spPr>
          <a:xfrm>
            <a:off x="304800" y="1295400"/>
            <a:ext cx="5334000" cy="297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en-US" sz="1900" b="0" dirty="0"/>
              <a:t>Five soil testing laboratory D-blind assessment studies have been conducted across the US.</a:t>
            </a:r>
          </a:p>
          <a:p>
            <a:pPr>
              <a:lnSpc>
                <a:spcPts val="2600"/>
              </a:lnSpc>
              <a:spcBef>
                <a:spcPts val="0"/>
              </a:spcBef>
            </a:pPr>
            <a:endParaRPr lang="en-US" sz="1900" b="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900" b="0" dirty="0"/>
              <a:t>	- 2018, eight California labs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900" b="0" dirty="0"/>
              <a:t>	- 2019, seven Iowa labs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900" b="0" dirty="0"/>
              <a:t>	- 2019, five Southeast labs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900" b="0" dirty="0"/>
              <a:t>	- 2021, six Northwest labs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900" b="0" dirty="0"/>
              <a:t>	- 2022, four California labs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F76E4-E983-C7BA-5FDF-98F3C36A6C58}"/>
              </a:ext>
            </a:extLst>
          </p:cNvPr>
          <p:cNvSpPr/>
          <p:nvPr/>
        </p:nvSpPr>
        <p:spPr>
          <a:xfrm>
            <a:off x="838200" y="4706741"/>
            <a:ext cx="3855162" cy="87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1600" b="0" dirty="0"/>
              <a:t>D-Blind studies utilized multiple ALP standard reference soils submitted to testing labs through surrogate clients.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464B9-6071-3B34-5593-737448B53A19}"/>
              </a:ext>
            </a:extLst>
          </p:cNvPr>
          <p:cNvSpPr txBox="1"/>
          <p:nvPr/>
        </p:nvSpPr>
        <p:spPr>
          <a:xfrm>
            <a:off x="6096000" y="4290424"/>
            <a:ext cx="3048000" cy="1102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663300"/>
                </a:solidFill>
              </a:rPr>
              <a:t>Presentation will be limited to two of the primary D-blind studies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7397C-90DC-53C5-3BEF-668473454B82}"/>
              </a:ext>
            </a:extLst>
          </p:cNvPr>
          <p:cNvSpPr txBox="1"/>
          <p:nvPr/>
        </p:nvSpPr>
        <p:spPr>
          <a:xfrm>
            <a:off x="5867400" y="6026984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/>
              <a:t>https://www.google.com/url?sa=i&amp;url=https%3A%2F%2Fwww.usgs.gov%2Fmedia%2Fgalleries%2Fclimate-adaptation-science-center-individual-region-maps&amp;psig=AOvVaw3ZgjyGHvAKjOO3wwPdIrU0&amp;ust=1675957062478000&amp;source=images&amp;cd=vfe&amp;ved=0CA8QjRxqFwoTCNCyxNyghv0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216316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6487B3A8-B65F-42E1-8659-7289A3CEC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89" y="2371389"/>
            <a:ext cx="853940" cy="853940"/>
          </a:xfrm>
          <a:prstGeom prst="rect">
            <a:avLst/>
          </a:prstGeom>
        </p:spPr>
      </p:pic>
      <p:pic>
        <p:nvPicPr>
          <p:cNvPr id="9" name="Picture 8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43FDDFC0-840F-482E-A7A7-CDC5B268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89" y="3560546"/>
            <a:ext cx="853940" cy="853940"/>
          </a:xfrm>
          <a:prstGeom prst="rect">
            <a:avLst/>
          </a:prstGeom>
        </p:spPr>
      </p:pic>
      <p:pic>
        <p:nvPicPr>
          <p:cNvPr id="10" name="Picture 9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0B816CBE-0374-4406-9D26-506F83D7D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20" y="3542013"/>
            <a:ext cx="853940" cy="853940"/>
          </a:xfrm>
          <a:prstGeom prst="rect">
            <a:avLst/>
          </a:prstGeom>
        </p:spPr>
      </p:pic>
      <p:pic>
        <p:nvPicPr>
          <p:cNvPr id="11" name="Picture 10" descr="A picture containing next, indoor, cup, sky&#10;&#10;Description automatically generated">
            <a:extLst>
              <a:ext uri="{FF2B5EF4-FFF2-40B4-BE49-F238E27FC236}">
                <a16:creationId xmlns:a16="http://schemas.microsoft.com/office/drawing/2014/main" id="{F6AAC130-4B5B-4758-9E84-C67F91467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20" y="2370247"/>
            <a:ext cx="853940" cy="853940"/>
          </a:xfrm>
          <a:prstGeom prst="rect">
            <a:avLst/>
          </a:prstGeom>
        </p:spPr>
      </p:pic>
      <p:pic>
        <p:nvPicPr>
          <p:cNvPr id="14" name="Picture 13" descr="A picture containing water, person, building, indoor&#10;&#10;Description automatically generated">
            <a:extLst>
              <a:ext uri="{FF2B5EF4-FFF2-40B4-BE49-F238E27FC236}">
                <a16:creationId xmlns:a16="http://schemas.microsoft.com/office/drawing/2014/main" id="{5F6B47E0-3B5C-4A5D-8E7E-510A67B0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033" y="2889056"/>
            <a:ext cx="2387518" cy="1342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97BB02-3B46-4B6C-9358-EA1B8328D11C}"/>
              </a:ext>
            </a:extLst>
          </p:cNvPr>
          <p:cNvSpPr txBox="1"/>
          <p:nvPr/>
        </p:nvSpPr>
        <p:spPr>
          <a:xfrm flipH="1">
            <a:off x="7107642" y="2370247"/>
            <a:ext cx="213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 Laboratories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1A5473-3707-4EBE-BF06-4F27E36191E5}"/>
              </a:ext>
            </a:extLst>
          </p:cNvPr>
          <p:cNvSpPr txBox="1"/>
          <p:nvPr/>
        </p:nvSpPr>
        <p:spPr>
          <a:xfrm>
            <a:off x="1389385" y="2711581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A5859C-2CC6-452A-9EEC-9593B177827B}"/>
              </a:ext>
            </a:extLst>
          </p:cNvPr>
          <p:cNvSpPr txBox="1"/>
          <p:nvPr/>
        </p:nvSpPr>
        <p:spPr>
          <a:xfrm>
            <a:off x="2380161" y="274996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0354F-3DB7-4617-8CFE-38C0EB7170AD}"/>
              </a:ext>
            </a:extLst>
          </p:cNvPr>
          <p:cNvSpPr txBox="1"/>
          <p:nvPr/>
        </p:nvSpPr>
        <p:spPr>
          <a:xfrm>
            <a:off x="1389385" y="391402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14592-E580-4B7C-872E-8BC0CCDA73CB}"/>
              </a:ext>
            </a:extLst>
          </p:cNvPr>
          <p:cNvSpPr txBox="1"/>
          <p:nvPr/>
        </p:nvSpPr>
        <p:spPr>
          <a:xfrm>
            <a:off x="2369527" y="3905043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025E1-470D-4D6A-B3B8-CFD9D65875F9}"/>
              </a:ext>
            </a:extLst>
          </p:cNvPr>
          <p:cNvSpPr txBox="1"/>
          <p:nvPr/>
        </p:nvSpPr>
        <p:spPr>
          <a:xfrm>
            <a:off x="3473517" y="3375386"/>
            <a:ext cx="2958759" cy="69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bg2"/>
                </a:solidFill>
              </a:rPr>
              <a:t>3 times</a:t>
            </a:r>
          </a:p>
          <a:p>
            <a:pPr algn="ctr">
              <a:lnSpc>
                <a:spcPts val="2500"/>
              </a:lnSpc>
            </a:pPr>
            <a:r>
              <a:rPr lang="en-US" sz="1500" dirty="0">
                <a:solidFill>
                  <a:srgbClr val="3333CC"/>
                </a:solidFill>
              </a:rPr>
              <a:t>(Dec 2018, Apr and June 2019)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A5B7720-F6F7-0A45-B82C-89E170D6DAB5}"/>
              </a:ext>
            </a:extLst>
          </p:cNvPr>
          <p:cNvGrpSpPr/>
          <p:nvPr/>
        </p:nvGrpSpPr>
        <p:grpSpPr>
          <a:xfrm>
            <a:off x="6275824" y="4666808"/>
            <a:ext cx="3660167" cy="1327341"/>
            <a:chOff x="5240240" y="4118879"/>
            <a:chExt cx="3256813" cy="12466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1690D6-E7D5-4BCE-AA7F-4B5716D478D0}"/>
                </a:ext>
              </a:extLst>
            </p:cNvPr>
            <p:cNvSpPr txBox="1"/>
            <p:nvPr/>
          </p:nvSpPr>
          <p:spPr>
            <a:xfrm>
              <a:off x="5240240" y="4118879"/>
              <a:ext cx="1932990" cy="346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Basic soil fertility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BF2A7-5AC8-154F-A220-2727DF5D65FD}"/>
                </a:ext>
              </a:extLst>
            </p:cNvPr>
            <p:cNvSpPr/>
            <p:nvPr/>
          </p:nvSpPr>
          <p:spPr>
            <a:xfrm>
              <a:off x="5240240" y="4542105"/>
              <a:ext cx="3256813" cy="823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 b="0" dirty="0"/>
                <a:t>NO</a:t>
              </a:r>
              <a:r>
                <a:rPr lang="en-US" sz="1500" b="0" baseline="-25000" dirty="0"/>
                <a:t>3</a:t>
              </a:r>
              <a:r>
                <a:rPr lang="en-US" sz="1500" b="0" dirty="0"/>
                <a:t>-N, P, X-K, X-Na, X-Ca, X-Mg, SO</a:t>
              </a:r>
              <a:r>
                <a:rPr lang="en-US" sz="1500" b="0" baseline="-25000" dirty="0"/>
                <a:t>4</a:t>
              </a:r>
              <a:r>
                <a:rPr lang="en-US" sz="1500" b="0" dirty="0"/>
                <a:t>-S, CEC (</a:t>
              </a:r>
              <a:r>
                <a:rPr lang="en-US" sz="1500" b="0" dirty="0" err="1"/>
                <a:t>est</a:t>
              </a:r>
              <a:r>
                <a:rPr lang="en-US" sz="1500" b="0" dirty="0"/>
                <a:t>), pH, SPE  (</a:t>
              </a:r>
              <a:r>
                <a:rPr lang="en-US" sz="1500" b="0" dirty="0" err="1"/>
                <a:t>ECe</a:t>
              </a:r>
              <a:r>
                <a:rPr lang="en-US" sz="1500" b="0" dirty="0"/>
                <a:t>, Cl, Ca, Mg, Na and B), DTPA Zn, Mn, Cu.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12861B27-0EDB-1BC1-EF65-41DE4362D684}"/>
              </a:ext>
            </a:extLst>
          </p:cNvPr>
          <p:cNvSpPr txBox="1">
            <a:spLocks/>
          </p:cNvSpPr>
          <p:nvPr/>
        </p:nvSpPr>
        <p:spPr bwMode="auto">
          <a:xfrm>
            <a:off x="0" y="-66783"/>
            <a:ext cx="6095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eaLnBrk="1" latinLnBrk="0" hangingPunct="1"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/>
                </a:solidFill>
              </a:rPr>
              <a:t>California D-Blind study 2018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DA8C80B6-04F4-A784-7905-BB7C5FFCD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76" y="139364"/>
            <a:ext cx="2383459" cy="8512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2B8A45-191B-1D59-3AA6-9727ECA84B10}"/>
              </a:ext>
            </a:extLst>
          </p:cNvPr>
          <p:cNvSpPr txBox="1"/>
          <p:nvPr/>
        </p:nvSpPr>
        <p:spPr>
          <a:xfrm>
            <a:off x="533400" y="1207042"/>
            <a:ext cx="9220200" cy="87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2"/>
                </a:solidFill>
              </a:rPr>
              <a:t>Through a grant from The California Dept of Food and Agriculture Fertilizer Research and Education Program a double-blind assessment of soil testing labs was initiated in California.  Research conducted by Andre </a:t>
            </a:r>
            <a:r>
              <a:rPr lang="en-US" sz="1600" b="0" dirty="0" err="1">
                <a:solidFill>
                  <a:schemeClr val="bg2"/>
                </a:solidFill>
              </a:rPr>
              <a:t>Biscaro</a:t>
            </a:r>
            <a:r>
              <a:rPr lang="en-US" sz="1600" b="0" dirty="0">
                <a:solidFill>
                  <a:schemeClr val="bg2"/>
                </a:solidFill>
              </a:rPr>
              <a:t>, UCCE Ventura, </a:t>
            </a:r>
            <a:r>
              <a:rPr lang="en-US" sz="1600" b="0" dirty="0" err="1">
                <a:solidFill>
                  <a:schemeClr val="bg2"/>
                </a:solidFill>
              </a:rPr>
              <a:t>Cty</a:t>
            </a:r>
            <a:r>
              <a:rPr lang="en-US" sz="1600" b="0" dirty="0">
                <a:solidFill>
                  <a:schemeClr val="bg2"/>
                </a:solidFill>
              </a:rPr>
              <a:t>, and CA  Robert O. Miller, ALP Program.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7275426-0ACB-C6D9-AEC8-7AC36FD736CA}"/>
              </a:ext>
            </a:extLst>
          </p:cNvPr>
          <p:cNvSpPr/>
          <p:nvPr/>
        </p:nvSpPr>
        <p:spPr>
          <a:xfrm>
            <a:off x="3524076" y="3039473"/>
            <a:ext cx="2908200" cy="352419"/>
          </a:xfrm>
          <a:prstGeom prst="rightArrow">
            <a:avLst/>
          </a:prstGeom>
          <a:gradFill>
            <a:gsLst>
              <a:gs pos="0">
                <a:srgbClr val="0070C0"/>
              </a:gs>
              <a:gs pos="80000">
                <a:srgbClr val="0033CC"/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CC2038-D7D2-58E4-33C9-EE7231231B76}"/>
              </a:ext>
            </a:extLst>
          </p:cNvPr>
          <p:cNvSpPr/>
          <p:nvPr/>
        </p:nvSpPr>
        <p:spPr>
          <a:xfrm>
            <a:off x="1139974" y="3282465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1200" dirty="0">
                <a:solidFill>
                  <a:schemeClr val="bg2"/>
                </a:solidFill>
              </a:rPr>
              <a:t>SRS-1809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C2B1FF-48F2-A5B8-1BF0-2839760EF6AD}"/>
              </a:ext>
            </a:extLst>
          </p:cNvPr>
          <p:cNvSpPr/>
          <p:nvPr/>
        </p:nvSpPr>
        <p:spPr>
          <a:xfrm>
            <a:off x="2101415" y="3275093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1200" dirty="0">
                <a:solidFill>
                  <a:schemeClr val="bg2"/>
                </a:solidFill>
              </a:rPr>
              <a:t>SRS-1714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D1A692-97E6-3C96-7B8E-51969CA391D9}"/>
              </a:ext>
            </a:extLst>
          </p:cNvPr>
          <p:cNvSpPr/>
          <p:nvPr/>
        </p:nvSpPr>
        <p:spPr>
          <a:xfrm>
            <a:off x="1089834" y="4456291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1200" dirty="0">
                <a:solidFill>
                  <a:schemeClr val="bg2"/>
                </a:solidFill>
              </a:rPr>
              <a:t>SRS-1604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0B65CC-BD9D-5F1F-626E-14DF8EF70EC5}"/>
              </a:ext>
            </a:extLst>
          </p:cNvPr>
          <p:cNvSpPr/>
          <p:nvPr/>
        </p:nvSpPr>
        <p:spPr>
          <a:xfrm>
            <a:off x="2101415" y="4456291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1200"/>
              </a:lnSpc>
              <a:buNone/>
            </a:pPr>
            <a:r>
              <a:rPr lang="en-US" sz="1200" dirty="0">
                <a:solidFill>
                  <a:schemeClr val="bg2"/>
                </a:solidFill>
              </a:rPr>
              <a:t>SRS-1610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3DA0F4-7677-4CB3-033F-15A7E70F0A1A}"/>
              </a:ext>
            </a:extLst>
          </p:cNvPr>
          <p:cNvSpPr/>
          <p:nvPr/>
        </p:nvSpPr>
        <p:spPr>
          <a:xfrm>
            <a:off x="428290" y="4992060"/>
            <a:ext cx="4191000" cy="104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0"/>
              </a:spcBef>
            </a:pPr>
            <a:r>
              <a:rPr lang="en-US" sz="1500" b="0" dirty="0"/>
              <a:t>Four soils from the ALP archive were re-aggregated as cores with DI water, dried and submitted with a field ID through surrogate clients to eight labs serving California.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FB52BE-BE28-93D2-3237-D861DF8EA972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0146BB-F2EA-20C7-BB09-B19764E9DE4E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5">
              <a:extLst>
                <a:ext uri="{FF2B5EF4-FFF2-40B4-BE49-F238E27FC236}">
                  <a16:creationId xmlns:a16="http://schemas.microsoft.com/office/drawing/2014/main" id="{2D6E0068-1A0E-F247-6C3C-058679BA4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CD229B08-589C-59C2-10CE-1A128DF3D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36" name="Picture 10" descr="F:\PC-Lian\Qualcomm\Eudora\attach\agsmallcolortype1.jpg">
            <a:extLst>
              <a:ext uri="{FF2B5EF4-FFF2-40B4-BE49-F238E27FC236}">
                <a16:creationId xmlns:a16="http://schemas.microsoft.com/office/drawing/2014/main" id="{E2F49C59-4C5F-C900-6D22-C7184EF7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84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 descr="White Marble"/>
          <p:cNvSpPr>
            <a:spLocks noChangeArrowheads="1"/>
          </p:cNvSpPr>
          <p:nvPr/>
        </p:nvSpPr>
        <p:spPr bwMode="auto">
          <a:xfrm>
            <a:off x="233675" y="228600"/>
            <a:ext cx="7193126" cy="503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ts val="3200"/>
              </a:lnSpc>
              <a:spcAft>
                <a:spcPts val="600"/>
              </a:spcAft>
              <a:defRPr/>
            </a:pPr>
            <a:r>
              <a:rPr lang="en-US" sz="3000" dirty="0">
                <a:ea typeface="ＭＳ Ｐゴシック" pitchFamily="-65" charset="-128"/>
              </a:rPr>
              <a:t>D-Blind standard reference soils</a:t>
            </a:r>
          </a:p>
        </p:txBody>
      </p:sp>
      <p:pic>
        <p:nvPicPr>
          <p:cNvPr id="8" name="Picture 2" descr="2014-07-15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1715426" cy="121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12724" y="914400"/>
            <a:ext cx="8016876" cy="0"/>
          </a:xfrm>
          <a:prstGeom prst="line">
            <a:avLst/>
          </a:prstGeom>
          <a:noFill/>
          <a:ln w="22225">
            <a:solidFill>
              <a:srgbClr val="FFD76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01B64-22B2-AE4F-A487-760BD9019204}"/>
              </a:ext>
            </a:extLst>
          </p:cNvPr>
          <p:cNvSpPr txBox="1"/>
          <p:nvPr/>
        </p:nvSpPr>
        <p:spPr>
          <a:xfrm>
            <a:off x="529347" y="1219200"/>
            <a:ext cx="8942243" cy="14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Properties of 4 soils used for the D-Blind study, (medians): </a:t>
            </a:r>
          </a:p>
          <a:p>
            <a:pPr>
              <a:lnSpc>
                <a:spcPts val="2200"/>
              </a:lnSpc>
            </a:pPr>
            <a:endParaRPr lang="en-US" sz="2000" b="0" dirty="0"/>
          </a:p>
          <a:p>
            <a:pPr>
              <a:lnSpc>
                <a:spcPts val="3000"/>
              </a:lnSpc>
            </a:pPr>
            <a:r>
              <a:rPr lang="en-US" sz="2000" dirty="0"/>
              <a:t>  pH (1:1):       5.52 – 7.80	   Olsen P:    10.2 – 26.2 </a:t>
            </a:r>
            <a:r>
              <a:rPr lang="en-US" sz="1800" dirty="0"/>
              <a:t>mg kg</a:t>
            </a:r>
            <a:r>
              <a:rPr lang="en-US" sz="1800" baseline="30000" dirty="0"/>
              <a:t>-1</a:t>
            </a:r>
            <a:r>
              <a:rPr lang="en-US" sz="1800" dirty="0"/>
              <a:t>    </a:t>
            </a:r>
            <a:r>
              <a:rPr lang="en-US" sz="2000" dirty="0"/>
              <a:t>	</a:t>
            </a:r>
          </a:p>
          <a:p>
            <a:pPr>
              <a:lnSpc>
                <a:spcPts val="3000"/>
              </a:lnSpc>
            </a:pPr>
            <a:r>
              <a:rPr lang="en-US" sz="2000" dirty="0"/>
              <a:t>  </a:t>
            </a:r>
            <a:r>
              <a:rPr lang="en-US" sz="2000" dirty="0" err="1"/>
              <a:t>Buf</a:t>
            </a:r>
            <a:r>
              <a:rPr lang="en-US" sz="2000" dirty="0"/>
              <a:t> pH:         6.89 – 7.55	   STK (Ac):     95 – 489 </a:t>
            </a:r>
            <a:r>
              <a:rPr lang="en-US" sz="1800" dirty="0"/>
              <a:t>mg kg</a:t>
            </a:r>
            <a:r>
              <a:rPr lang="en-US" sz="1800" baseline="30000" dirty="0"/>
              <a:t>-1</a:t>
            </a:r>
            <a:r>
              <a:rPr lang="en-US" sz="18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DB649-6A66-2047-AFAF-3EF8FE75DB97}"/>
              </a:ext>
            </a:extLst>
          </p:cNvPr>
          <p:cNvSpPr txBox="1"/>
          <p:nvPr/>
        </p:nvSpPr>
        <p:spPr>
          <a:xfrm>
            <a:off x="1630758" y="4601248"/>
            <a:ext cx="68521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0" dirty="0"/>
              <a:t>Confidence Limits 95%: Median ± (2.9 </a:t>
            </a:r>
            <a:r>
              <a:rPr lang="en-US" sz="1900" b="0" dirty="0">
                <a:latin typeface="Calibri"/>
              </a:rPr>
              <a:t>x </a:t>
            </a:r>
            <a:r>
              <a:rPr lang="en-US" sz="1900" b="0" dirty="0"/>
              <a:t>MAD)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146F83-F0D1-8146-9012-95D1C3071152}"/>
              </a:ext>
            </a:extLst>
          </p:cNvPr>
          <p:cNvSpPr txBox="1"/>
          <p:nvPr/>
        </p:nvSpPr>
        <p:spPr>
          <a:xfrm flipH="1">
            <a:off x="1630758" y="3561984"/>
            <a:ext cx="5180808" cy="95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1900" b="0" dirty="0"/>
              <a:t>Median Absolute Deviation:</a:t>
            </a:r>
          </a:p>
          <a:p>
            <a:pPr>
              <a:lnSpc>
                <a:spcPts val="3600"/>
              </a:lnSpc>
            </a:pPr>
            <a:r>
              <a:rPr lang="en-US" sz="1900" b="0" dirty="0"/>
              <a:t>MAD = ∑ │x</a:t>
            </a:r>
            <a:r>
              <a:rPr lang="en-US" sz="1900" b="0" baseline="-25000" dirty="0"/>
              <a:t>i</a:t>
            </a:r>
            <a:r>
              <a:rPr lang="en-US" sz="1900" b="0" dirty="0"/>
              <a:t> - x│/n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43F95-5500-A54D-B3EA-F12A0F4889A6}"/>
              </a:ext>
            </a:extLst>
          </p:cNvPr>
          <p:cNvSpPr txBox="1"/>
          <p:nvPr/>
        </p:nvSpPr>
        <p:spPr>
          <a:xfrm>
            <a:off x="3214613" y="401343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01B64-22B2-AE4F-A487-760BD9019204}"/>
              </a:ext>
            </a:extLst>
          </p:cNvPr>
          <p:cNvSpPr txBox="1"/>
          <p:nvPr/>
        </p:nvSpPr>
        <p:spPr>
          <a:xfrm>
            <a:off x="585692" y="5287879"/>
            <a:ext cx="8942243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0" dirty="0"/>
              <a:t>Laboratories were assigned a numeric code for anonymity. 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41278"/>
            <a:ext cx="10058400" cy="553998"/>
            <a:chOff x="0" y="6237871"/>
            <a:chExt cx="10058400" cy="662280"/>
          </a:xfrm>
        </p:grpSpPr>
        <p:sp>
          <p:nvSpPr>
            <p:cNvPr id="16" name="Rectangle 15"/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21228" y="6237871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9" name="Picture 10" descr="F:\PC-Lian\Qualcomm\Eudora\attach\agsmallcolorty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2226" y="2895599"/>
            <a:ext cx="8686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1800" b="0" dirty="0"/>
              <a:t>Standard reference soils of known analysis</a:t>
            </a:r>
            <a:r>
              <a:rPr lang="en-US" sz="1800" b="0" baseline="30000" dirty="0"/>
              <a:t>1</a:t>
            </a:r>
            <a:r>
              <a:rPr lang="en-US" sz="1800" b="0" dirty="0"/>
              <a:t>, based on ALP inter-laboratory median and 95% confidence limits, where:</a:t>
            </a:r>
          </a:p>
        </p:txBody>
      </p:sp>
    </p:spTree>
    <p:extLst>
      <p:ext uri="{BB962C8B-B14F-4D97-AF65-F5344CB8AC3E}">
        <p14:creationId xmlns:p14="http://schemas.microsoft.com/office/powerpoint/2010/main" val="14911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F5F62E-36FB-8474-41A3-D49FC0876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097755"/>
              </p:ext>
            </p:extLst>
          </p:nvPr>
        </p:nvGraphicFramePr>
        <p:xfrm>
          <a:off x="1143000" y="1676400"/>
          <a:ext cx="7467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D247E9B-A243-2B95-A2DA-19327E3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46"/>
            <a:ext cx="746265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D-Blind study: pH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6030D-27FC-F126-D1F4-48B4DF73397D}"/>
              </a:ext>
            </a:extLst>
          </p:cNvPr>
          <p:cNvSpPr txBox="1"/>
          <p:nvPr/>
        </p:nvSpPr>
        <p:spPr>
          <a:xfrm rot="16200000">
            <a:off x="494233" y="3191971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pH </a:t>
            </a:r>
            <a:r>
              <a:rPr lang="en-US" sz="1400" baseline="-25000" dirty="0">
                <a:solidFill>
                  <a:schemeClr val="bg2"/>
                </a:solidFill>
              </a:rPr>
              <a:t>(1:1) H2O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957B67-F813-D54D-ED9A-8AF4CA95CB87}"/>
              </a:ext>
            </a:extLst>
          </p:cNvPr>
          <p:cNvCxnSpPr>
            <a:cxnSpLocks/>
          </p:cNvCxnSpPr>
          <p:nvPr/>
        </p:nvCxnSpPr>
        <p:spPr>
          <a:xfrm>
            <a:off x="1778861" y="3962400"/>
            <a:ext cx="6477000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67A4FB-4AD5-123E-AD29-21DA07150B0F}"/>
              </a:ext>
            </a:extLst>
          </p:cNvPr>
          <p:cNvCxnSpPr>
            <a:cxnSpLocks/>
          </p:cNvCxnSpPr>
          <p:nvPr/>
        </p:nvCxnSpPr>
        <p:spPr>
          <a:xfrm>
            <a:off x="1778861" y="4133088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D76B1-1E8B-FCB4-1723-21B671EDB4B5}"/>
              </a:ext>
            </a:extLst>
          </p:cNvPr>
          <p:cNvCxnSpPr>
            <a:cxnSpLocks/>
          </p:cNvCxnSpPr>
          <p:nvPr/>
        </p:nvCxnSpPr>
        <p:spPr>
          <a:xfrm>
            <a:off x="1778861" y="3785616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94F92D-B0A4-0A1D-A1E2-EA4EAB00A0B1}"/>
              </a:ext>
            </a:extLst>
          </p:cNvPr>
          <p:cNvSpPr txBox="1"/>
          <p:nvPr/>
        </p:nvSpPr>
        <p:spPr>
          <a:xfrm>
            <a:off x="8332061" y="3810000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Median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DD8DD-A580-0FA5-2E7B-E89766FD82B7}"/>
              </a:ext>
            </a:extLst>
          </p:cNvPr>
          <p:cNvSpPr txBox="1"/>
          <p:nvPr/>
        </p:nvSpPr>
        <p:spPr>
          <a:xfrm>
            <a:off x="8408261" y="3247650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Upper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8D28B-D1FC-61D9-FC87-0F63DA10C562}"/>
              </a:ext>
            </a:extLst>
          </p:cNvPr>
          <p:cNvSpPr txBox="1"/>
          <p:nvPr/>
        </p:nvSpPr>
        <p:spPr>
          <a:xfrm>
            <a:off x="8439107" y="4343399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Lower Limit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1A598ED-E1A7-2AA9-C674-0434A345536D}"/>
              </a:ext>
            </a:extLst>
          </p:cNvPr>
          <p:cNvSpPr/>
          <p:nvPr/>
        </p:nvSpPr>
        <p:spPr>
          <a:xfrm rot="16662086">
            <a:off x="8030867" y="3602696"/>
            <a:ext cx="746576" cy="315687"/>
          </a:xfrm>
          <a:prstGeom prst="arc">
            <a:avLst/>
          </a:prstGeom>
          <a:ln w="12700">
            <a:solidFill>
              <a:schemeClr val="bg2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C9D4548-6214-80B0-090B-DAC101F9100D}"/>
              </a:ext>
            </a:extLst>
          </p:cNvPr>
          <p:cNvSpPr/>
          <p:nvPr/>
        </p:nvSpPr>
        <p:spPr>
          <a:xfrm rot="12814795">
            <a:off x="8190856" y="4185556"/>
            <a:ext cx="746576" cy="315687"/>
          </a:xfrm>
          <a:prstGeom prst="arc">
            <a:avLst/>
          </a:prstGeom>
          <a:ln w="12700">
            <a:solidFill>
              <a:schemeClr val="bg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D9C40-998A-F690-2239-FC2609085B9E}"/>
              </a:ext>
            </a:extLst>
          </p:cNvPr>
          <p:cNvSpPr txBox="1"/>
          <p:nvPr/>
        </p:nvSpPr>
        <p:spPr>
          <a:xfrm>
            <a:off x="533400" y="11938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Soil SRS-1604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17C95-D33E-7437-E9D4-9AD95019D64B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52FAF-F171-160C-E00A-6BD0F3931D43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03452F74-9548-0945-1EEB-D6394B120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7B35461-70D4-EC1C-7648-72FB1819C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3" name="Picture 10" descr="F:\PC-Lian\Qualcomm\Eudora\attach\agsmallcolortype1.jpg">
            <a:extLst>
              <a:ext uri="{FF2B5EF4-FFF2-40B4-BE49-F238E27FC236}">
                <a16:creationId xmlns:a16="http://schemas.microsoft.com/office/drawing/2014/main" id="{9BD4F202-1199-DBD1-2066-20189266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2925EAC-FD86-682F-8878-E0AECD40040A}"/>
              </a:ext>
            </a:extLst>
          </p:cNvPr>
          <p:cNvSpPr/>
          <p:nvPr/>
        </p:nvSpPr>
        <p:spPr>
          <a:xfrm>
            <a:off x="7439901" y="2224827"/>
            <a:ext cx="757809" cy="838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077148-A3FE-8B14-336A-B6CB4BF5BB0C}"/>
              </a:ext>
            </a:extLst>
          </p:cNvPr>
          <p:cNvSpPr txBox="1"/>
          <p:nvPr/>
        </p:nvSpPr>
        <p:spPr>
          <a:xfrm>
            <a:off x="8104851" y="2096870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</a:rPr>
              <a:t>Consistent </a:t>
            </a:r>
          </a:p>
          <a:p>
            <a:r>
              <a:rPr lang="en-US" b="0" dirty="0">
                <a:solidFill>
                  <a:srgbClr val="C00000"/>
                </a:solidFill>
              </a:rPr>
              <a:t>high bias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CE90AE-BD7C-FE3B-7947-290D4A3BBC0E}"/>
              </a:ext>
            </a:extLst>
          </p:cNvPr>
          <p:cNvSpPr txBox="1"/>
          <p:nvPr/>
        </p:nvSpPr>
        <p:spPr>
          <a:xfrm>
            <a:off x="7239000" y="5802319"/>
            <a:ext cx="2819400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100" dirty="0">
                <a:solidFill>
                  <a:srgbClr val="663300"/>
                </a:solidFill>
              </a:rPr>
              <a:t>Andre </a:t>
            </a:r>
            <a:r>
              <a:rPr lang="en-US" sz="1100" dirty="0" err="1">
                <a:solidFill>
                  <a:srgbClr val="663300"/>
                </a:solidFill>
              </a:rPr>
              <a:t>Biscaro</a:t>
            </a:r>
            <a:r>
              <a:rPr lang="en-US" sz="1100" dirty="0">
                <a:solidFill>
                  <a:srgbClr val="663300"/>
                </a:solidFill>
              </a:rPr>
              <a:t>, UCCE Ventura, </a:t>
            </a:r>
            <a:r>
              <a:rPr lang="en-US" sz="1100" dirty="0" err="1">
                <a:solidFill>
                  <a:srgbClr val="663300"/>
                </a:solidFill>
              </a:rPr>
              <a:t>Cty</a:t>
            </a:r>
            <a:r>
              <a:rPr lang="en-US" sz="1100" dirty="0">
                <a:solidFill>
                  <a:srgbClr val="663300"/>
                </a:solidFill>
              </a:rPr>
              <a:t>, 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4ED93-45E5-D52A-7474-644CE57FC004}"/>
              </a:ext>
            </a:extLst>
          </p:cNvPr>
          <p:cNvSpPr txBox="1"/>
          <p:nvPr/>
        </p:nvSpPr>
        <p:spPr>
          <a:xfrm>
            <a:off x="228600" y="6026804"/>
            <a:ext cx="52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reference soil analysis results.</a:t>
            </a:r>
          </a:p>
        </p:txBody>
      </p:sp>
    </p:spTree>
    <p:extLst>
      <p:ext uri="{BB962C8B-B14F-4D97-AF65-F5344CB8AC3E}">
        <p14:creationId xmlns:p14="http://schemas.microsoft.com/office/powerpoint/2010/main" val="364882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304A5B-9E56-EC33-6E84-8A3500F05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049077"/>
              </p:ext>
            </p:extLst>
          </p:nvPr>
        </p:nvGraphicFramePr>
        <p:xfrm>
          <a:off x="1169265" y="1647952"/>
          <a:ext cx="7136535" cy="437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D247E9B-A243-2B95-A2DA-19327E3F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46"/>
            <a:ext cx="746265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D-Blind study: Olsen 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6030D-27FC-F126-D1F4-48B4DF73397D}"/>
              </a:ext>
            </a:extLst>
          </p:cNvPr>
          <p:cNvSpPr txBox="1"/>
          <p:nvPr/>
        </p:nvSpPr>
        <p:spPr>
          <a:xfrm rot="16200000">
            <a:off x="128787" y="3191971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Soil Olsen P (ppm)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957B67-F813-D54D-ED9A-8AF4CA95CB87}"/>
              </a:ext>
            </a:extLst>
          </p:cNvPr>
          <p:cNvCxnSpPr>
            <a:cxnSpLocks/>
          </p:cNvCxnSpPr>
          <p:nvPr/>
        </p:nvCxnSpPr>
        <p:spPr>
          <a:xfrm>
            <a:off x="1752600" y="4251960"/>
            <a:ext cx="6418197" cy="13522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67A4FB-4AD5-123E-AD29-21DA07150B0F}"/>
              </a:ext>
            </a:extLst>
          </p:cNvPr>
          <p:cNvCxnSpPr>
            <a:cxnSpLocks/>
          </p:cNvCxnSpPr>
          <p:nvPr/>
        </p:nvCxnSpPr>
        <p:spPr>
          <a:xfrm>
            <a:off x="1752600" y="4526280"/>
            <a:ext cx="6418197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ED76B1-1E8B-FCB4-1723-21B671EDB4B5}"/>
              </a:ext>
            </a:extLst>
          </p:cNvPr>
          <p:cNvCxnSpPr>
            <a:cxnSpLocks/>
          </p:cNvCxnSpPr>
          <p:nvPr/>
        </p:nvCxnSpPr>
        <p:spPr>
          <a:xfrm>
            <a:off x="1752600" y="3962400"/>
            <a:ext cx="6418197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594F92D-B0A4-0A1D-A1E2-EA4EAB00A0B1}"/>
              </a:ext>
            </a:extLst>
          </p:cNvPr>
          <p:cNvSpPr txBox="1"/>
          <p:nvPr/>
        </p:nvSpPr>
        <p:spPr>
          <a:xfrm>
            <a:off x="8346827" y="4115166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Median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DD8DD-A580-0FA5-2E7B-E89766FD82B7}"/>
              </a:ext>
            </a:extLst>
          </p:cNvPr>
          <p:cNvSpPr txBox="1"/>
          <p:nvPr/>
        </p:nvSpPr>
        <p:spPr>
          <a:xfrm>
            <a:off x="8334904" y="3457085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Upper Limit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8D28B-D1FC-61D9-FC87-0F63DA10C562}"/>
              </a:ext>
            </a:extLst>
          </p:cNvPr>
          <p:cNvSpPr txBox="1"/>
          <p:nvPr/>
        </p:nvSpPr>
        <p:spPr>
          <a:xfrm>
            <a:off x="8346827" y="4762452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Lower Limit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1A598ED-E1A7-2AA9-C674-0434A345536D}"/>
              </a:ext>
            </a:extLst>
          </p:cNvPr>
          <p:cNvSpPr/>
          <p:nvPr/>
        </p:nvSpPr>
        <p:spPr>
          <a:xfrm rot="16662086">
            <a:off x="7973539" y="3817064"/>
            <a:ext cx="746576" cy="315687"/>
          </a:xfrm>
          <a:prstGeom prst="arc">
            <a:avLst/>
          </a:prstGeom>
          <a:ln w="12700"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C9D4548-6214-80B0-090B-DAC101F9100D}"/>
              </a:ext>
            </a:extLst>
          </p:cNvPr>
          <p:cNvSpPr/>
          <p:nvPr/>
        </p:nvSpPr>
        <p:spPr>
          <a:xfrm rot="12814795">
            <a:off x="8117172" y="4604609"/>
            <a:ext cx="746576" cy="315687"/>
          </a:xfrm>
          <a:prstGeom prst="arc">
            <a:avLst/>
          </a:prstGeom>
          <a:ln w="127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9D9C40-998A-F690-2239-FC2609085B9E}"/>
              </a:ext>
            </a:extLst>
          </p:cNvPr>
          <p:cNvSpPr txBox="1"/>
          <p:nvPr/>
        </p:nvSpPr>
        <p:spPr>
          <a:xfrm>
            <a:off x="509394" y="104630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Soil SRS-1809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17C95-D33E-7437-E9D4-9AD95019D64B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1752FAF-F171-160C-E00A-6BD0F3931D43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03452F74-9548-0945-1EEB-D6394B120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22" name="Text Box 5">
              <a:extLst>
                <a:ext uri="{FF2B5EF4-FFF2-40B4-BE49-F238E27FC236}">
                  <a16:creationId xmlns:a16="http://schemas.microsoft.com/office/drawing/2014/main" id="{A7B35461-70D4-EC1C-7648-72FB1819C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23" name="Picture 10" descr="F:\PC-Lian\Qualcomm\Eudora\attach\agsmallcolortype1.jpg">
            <a:extLst>
              <a:ext uri="{FF2B5EF4-FFF2-40B4-BE49-F238E27FC236}">
                <a16:creationId xmlns:a16="http://schemas.microsoft.com/office/drawing/2014/main" id="{9BD4F202-1199-DBD1-2066-20189266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94B02E-7660-A2A9-B4E7-6A465890E13E}"/>
              </a:ext>
            </a:extLst>
          </p:cNvPr>
          <p:cNvSpPr txBox="1"/>
          <p:nvPr/>
        </p:nvSpPr>
        <p:spPr>
          <a:xfrm>
            <a:off x="7239000" y="5802319"/>
            <a:ext cx="2819400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100" dirty="0">
                <a:solidFill>
                  <a:srgbClr val="663300"/>
                </a:solidFill>
              </a:rPr>
              <a:t>Andre </a:t>
            </a:r>
            <a:r>
              <a:rPr lang="en-US" sz="1100" dirty="0" err="1">
                <a:solidFill>
                  <a:srgbClr val="663300"/>
                </a:solidFill>
              </a:rPr>
              <a:t>Biscaro</a:t>
            </a:r>
            <a:r>
              <a:rPr lang="en-US" sz="1100" dirty="0">
                <a:solidFill>
                  <a:srgbClr val="663300"/>
                </a:solidFill>
              </a:rPr>
              <a:t>, UCCE Ventura, </a:t>
            </a:r>
            <a:r>
              <a:rPr lang="en-US" sz="1100" dirty="0" err="1">
                <a:solidFill>
                  <a:srgbClr val="663300"/>
                </a:solidFill>
              </a:rPr>
              <a:t>Cty</a:t>
            </a:r>
            <a:r>
              <a:rPr lang="en-US" sz="1100" dirty="0">
                <a:solidFill>
                  <a:srgbClr val="663300"/>
                </a:solidFill>
              </a:rPr>
              <a:t>, CA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8FB9AE-F4E6-ECF0-DAEC-98535866EA37}"/>
              </a:ext>
            </a:extLst>
          </p:cNvPr>
          <p:cNvSpPr/>
          <p:nvPr/>
        </p:nvSpPr>
        <p:spPr>
          <a:xfrm>
            <a:off x="7315200" y="2057401"/>
            <a:ext cx="990599" cy="166697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939D81-70FA-9C08-1C4C-7D2D1900F9DC}"/>
              </a:ext>
            </a:extLst>
          </p:cNvPr>
          <p:cNvSpPr txBox="1"/>
          <p:nvPr/>
        </p:nvSpPr>
        <p:spPr>
          <a:xfrm>
            <a:off x="8163387" y="1981660"/>
            <a:ext cx="8899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</a:rPr>
              <a:t>Consistent </a:t>
            </a:r>
          </a:p>
          <a:p>
            <a:r>
              <a:rPr lang="en-US" b="0" dirty="0">
                <a:solidFill>
                  <a:srgbClr val="C00000"/>
                </a:solidFill>
              </a:rPr>
              <a:t>high bias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EA72B2-4778-C2CE-0D06-BFF8D0D619DD}"/>
              </a:ext>
            </a:extLst>
          </p:cNvPr>
          <p:cNvSpPr txBox="1"/>
          <p:nvPr/>
        </p:nvSpPr>
        <p:spPr>
          <a:xfrm>
            <a:off x="220765" y="6015239"/>
            <a:ext cx="52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reference soil analysis results.</a:t>
            </a:r>
          </a:p>
        </p:txBody>
      </p:sp>
    </p:spTree>
    <p:extLst>
      <p:ext uri="{BB962C8B-B14F-4D97-AF65-F5344CB8AC3E}">
        <p14:creationId xmlns:p14="http://schemas.microsoft.com/office/powerpoint/2010/main" val="99764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8CDB92-69AB-D1A8-6B50-8AA67F63A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012714"/>
              </p:ext>
            </p:extLst>
          </p:nvPr>
        </p:nvGraphicFramePr>
        <p:xfrm>
          <a:off x="1371600" y="1746602"/>
          <a:ext cx="7162799" cy="434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C6E7E3-EC9B-2A2A-9367-1434927B1522}"/>
              </a:ext>
            </a:extLst>
          </p:cNvPr>
          <p:cNvSpPr txBox="1"/>
          <p:nvPr/>
        </p:nvSpPr>
        <p:spPr>
          <a:xfrm rot="16200000">
            <a:off x="623027" y="314709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Soil K (ppm)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6A378-04CC-77C4-2C07-A82A1437315A}"/>
              </a:ext>
            </a:extLst>
          </p:cNvPr>
          <p:cNvSpPr txBox="1"/>
          <p:nvPr/>
        </p:nvSpPr>
        <p:spPr>
          <a:xfrm>
            <a:off x="533400" y="11938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Soil SRS-1604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25D370-B222-2186-3C61-92B1430E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146"/>
            <a:ext cx="6705600" cy="97450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D-Blind study: K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489C23-9E18-F13A-DB42-203C9D365D64}"/>
              </a:ext>
            </a:extLst>
          </p:cNvPr>
          <p:cNvGrpSpPr/>
          <p:nvPr/>
        </p:nvGrpSpPr>
        <p:grpSpPr>
          <a:xfrm>
            <a:off x="0" y="6327613"/>
            <a:ext cx="10058400" cy="553998"/>
            <a:chOff x="0" y="6221535"/>
            <a:chExt cx="10058400" cy="662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F15032-5EA1-2D11-1A83-C9D9379EF572}"/>
                </a:ext>
              </a:extLst>
            </p:cNvPr>
            <p:cNvSpPr/>
            <p:nvPr/>
          </p:nvSpPr>
          <p:spPr>
            <a:xfrm>
              <a:off x="0" y="6264160"/>
              <a:ext cx="10058400" cy="593839"/>
            </a:xfrm>
            <a:prstGeom prst="rect">
              <a:avLst/>
            </a:prstGeom>
            <a:solidFill>
              <a:srgbClr val="6633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6EE5267F-4D05-D91C-CBED-F5246EB53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7648" y="6405908"/>
              <a:ext cx="1004955" cy="33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Miller, 2023</a:t>
              </a:r>
            </a:p>
          </p:txBody>
        </p:sp>
        <p:sp>
          <p:nvSpPr>
            <p:cNvPr id="11" name="Text Box 5">
              <a:extLst>
                <a:ext uri="{FF2B5EF4-FFF2-40B4-BE49-F238E27FC236}">
                  <a16:creationId xmlns:a16="http://schemas.microsoft.com/office/drawing/2014/main" id="{F009B31C-55D8-C2DE-C564-3EFCB0CC2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51" y="6221535"/>
              <a:ext cx="1890261" cy="66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MASTPAWG Meeting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D-Blind Laboratory Presentation </a:t>
              </a:r>
            </a:p>
            <a:p>
              <a:pPr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February 22, 2023</a:t>
              </a:r>
            </a:p>
          </p:txBody>
        </p:sp>
      </p:grpSp>
      <p:pic>
        <p:nvPicPr>
          <p:cNvPr id="12" name="Picture 10" descr="F:\PC-Lian\Qualcomm\Eudora\attach\agsmallcolortype1.jpg">
            <a:extLst>
              <a:ext uri="{FF2B5EF4-FFF2-40B4-BE49-F238E27FC236}">
                <a16:creationId xmlns:a16="http://schemas.microsoft.com/office/drawing/2014/main" id="{40C64F89-F0E7-9AC7-C91E-61783138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" y="6363268"/>
            <a:ext cx="417008" cy="496747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8A6CFE-00CB-B1AC-00DD-5C2C0D7840F2}"/>
              </a:ext>
            </a:extLst>
          </p:cNvPr>
          <p:cNvCxnSpPr>
            <a:cxnSpLocks/>
          </p:cNvCxnSpPr>
          <p:nvPr/>
        </p:nvCxnSpPr>
        <p:spPr>
          <a:xfrm>
            <a:off x="1905000" y="3120563"/>
            <a:ext cx="6553200" cy="0"/>
          </a:xfrm>
          <a:prstGeom prst="line">
            <a:avLst/>
          </a:prstGeom>
          <a:ln w="190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FEC2A0-A447-B850-B0AC-2E8E355B6111}"/>
              </a:ext>
            </a:extLst>
          </p:cNvPr>
          <p:cNvCxnSpPr>
            <a:cxnSpLocks/>
          </p:cNvCxnSpPr>
          <p:nvPr/>
        </p:nvCxnSpPr>
        <p:spPr>
          <a:xfrm>
            <a:off x="1938528" y="3410712"/>
            <a:ext cx="65532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F143AF-17A9-8DC0-2EDA-F6D9EB9F016D}"/>
              </a:ext>
            </a:extLst>
          </p:cNvPr>
          <p:cNvCxnSpPr>
            <a:cxnSpLocks/>
          </p:cNvCxnSpPr>
          <p:nvPr/>
        </p:nvCxnSpPr>
        <p:spPr>
          <a:xfrm>
            <a:off x="1963538" y="2852928"/>
            <a:ext cx="6477000" cy="0"/>
          </a:xfrm>
          <a:prstGeom prst="line">
            <a:avLst/>
          </a:prstGeom>
          <a:ln w="15875">
            <a:solidFill>
              <a:srgbClr val="0033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9EF386-5EEE-0D39-FA4D-60498DE09F71}"/>
              </a:ext>
            </a:extLst>
          </p:cNvPr>
          <p:cNvSpPr txBox="1"/>
          <p:nvPr/>
        </p:nvSpPr>
        <p:spPr>
          <a:xfrm>
            <a:off x="8574889" y="3003932"/>
            <a:ext cx="670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Median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32FDB-72D0-ED12-4FE4-00113A4872CA}"/>
              </a:ext>
            </a:extLst>
          </p:cNvPr>
          <p:cNvSpPr txBox="1"/>
          <p:nvPr/>
        </p:nvSpPr>
        <p:spPr>
          <a:xfrm>
            <a:off x="8605245" y="2355570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Upper Limit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E0B0F-05DF-B2EC-C156-DF8ED0689354}"/>
              </a:ext>
            </a:extLst>
          </p:cNvPr>
          <p:cNvSpPr txBox="1"/>
          <p:nvPr/>
        </p:nvSpPr>
        <p:spPr>
          <a:xfrm>
            <a:off x="8627454" y="3670199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2"/>
                </a:solidFill>
              </a:rPr>
              <a:t>Lower Limit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B296FED7-10D1-FC64-A3F8-F697080A8838}"/>
              </a:ext>
            </a:extLst>
          </p:cNvPr>
          <p:cNvSpPr/>
          <p:nvPr/>
        </p:nvSpPr>
        <p:spPr>
          <a:xfrm rot="16662086">
            <a:off x="8220084" y="2715121"/>
            <a:ext cx="746576" cy="315687"/>
          </a:xfrm>
          <a:prstGeom prst="arc">
            <a:avLst/>
          </a:prstGeom>
          <a:ln w="12700">
            <a:solidFill>
              <a:schemeClr val="bg2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0B37F3D-CD6E-9DEB-BD3D-A04BEE34820B}"/>
              </a:ext>
            </a:extLst>
          </p:cNvPr>
          <p:cNvSpPr/>
          <p:nvPr/>
        </p:nvSpPr>
        <p:spPr>
          <a:xfrm rot="12814795">
            <a:off x="8363360" y="3487372"/>
            <a:ext cx="746576" cy="315687"/>
          </a:xfrm>
          <a:prstGeom prst="arc">
            <a:avLst/>
          </a:prstGeom>
          <a:ln w="12700">
            <a:solidFill>
              <a:schemeClr val="bg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4E2CA5-9EEE-C2F7-9144-FBC5934B1939}"/>
              </a:ext>
            </a:extLst>
          </p:cNvPr>
          <p:cNvSpPr txBox="1"/>
          <p:nvPr/>
        </p:nvSpPr>
        <p:spPr>
          <a:xfrm>
            <a:off x="7239000" y="5802319"/>
            <a:ext cx="2819400" cy="35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100" dirty="0">
                <a:solidFill>
                  <a:srgbClr val="663300"/>
                </a:solidFill>
              </a:rPr>
              <a:t>Andre </a:t>
            </a:r>
            <a:r>
              <a:rPr lang="en-US" sz="1100" dirty="0" err="1">
                <a:solidFill>
                  <a:srgbClr val="663300"/>
                </a:solidFill>
              </a:rPr>
              <a:t>Biscaro</a:t>
            </a:r>
            <a:r>
              <a:rPr lang="en-US" sz="1100" dirty="0">
                <a:solidFill>
                  <a:srgbClr val="663300"/>
                </a:solidFill>
              </a:rPr>
              <a:t>, UCCE Ventura, </a:t>
            </a:r>
            <a:r>
              <a:rPr lang="en-US" sz="1100" dirty="0" err="1">
                <a:solidFill>
                  <a:srgbClr val="663300"/>
                </a:solidFill>
              </a:rPr>
              <a:t>Cty</a:t>
            </a:r>
            <a:r>
              <a:rPr lang="en-US" sz="1100" dirty="0">
                <a:solidFill>
                  <a:srgbClr val="663300"/>
                </a:solidFill>
              </a:rPr>
              <a:t>, 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12A481-8D60-20C2-FB38-4A145AB3EEB4}"/>
              </a:ext>
            </a:extLst>
          </p:cNvPr>
          <p:cNvSpPr txBox="1"/>
          <p:nvPr/>
        </p:nvSpPr>
        <p:spPr>
          <a:xfrm>
            <a:off x="220765" y="6015239"/>
            <a:ext cx="527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30000" dirty="0"/>
              <a:t>1</a:t>
            </a:r>
            <a:r>
              <a:rPr lang="en-US" b="0" dirty="0"/>
              <a:t> Median and 95% confidence limits based on ALP reference soil analysis results.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6D9907-0985-888C-9F1D-6020C0E49537}"/>
              </a:ext>
            </a:extLst>
          </p:cNvPr>
          <p:cNvSpPr/>
          <p:nvPr/>
        </p:nvSpPr>
        <p:spPr>
          <a:xfrm>
            <a:off x="2743200" y="3522077"/>
            <a:ext cx="757809" cy="838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0A030C-E490-1424-F689-6C57C44E92CF}"/>
              </a:ext>
            </a:extLst>
          </p:cNvPr>
          <p:cNvSpPr/>
          <p:nvPr/>
        </p:nvSpPr>
        <p:spPr>
          <a:xfrm>
            <a:off x="7642239" y="1965678"/>
            <a:ext cx="757809" cy="8382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8AEDFA-C2DC-DF70-D5A7-40F877ABEAB5}"/>
              </a:ext>
            </a:extLst>
          </p:cNvPr>
          <p:cNvSpPr/>
          <p:nvPr/>
        </p:nvSpPr>
        <p:spPr>
          <a:xfrm>
            <a:off x="5105400" y="4471763"/>
            <a:ext cx="499865" cy="51216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9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2">
      <a:dk1>
        <a:srgbClr val="4D4D4D"/>
      </a:dk1>
      <a:lt1>
        <a:srgbClr val="FFFFFF"/>
      </a:lt1>
      <a:dk2>
        <a:srgbClr val="4D4D4D"/>
      </a:dk2>
      <a:lt2>
        <a:srgbClr val="292929"/>
      </a:lt2>
      <a:accent1>
        <a:srgbClr val="4D4D4D"/>
      </a:accent1>
      <a:accent2>
        <a:srgbClr val="5F5F5F"/>
      </a:accent2>
      <a:accent3>
        <a:srgbClr val="FFFFFF"/>
      </a:accent3>
      <a:accent4>
        <a:srgbClr val="404040"/>
      </a:accent4>
      <a:accent5>
        <a:srgbClr val="B2B2B2"/>
      </a:accent5>
      <a:accent6>
        <a:srgbClr val="555555"/>
      </a:accent6>
      <a:hlink>
        <a:srgbClr val="969696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114835</TotalTime>
  <Words>3062</Words>
  <Application>Microsoft Office PowerPoint</Application>
  <PresentationFormat>Custom</PresentationFormat>
  <Paragraphs>467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Wingdings</vt:lpstr>
      <vt:lpstr>Times New Roman</vt:lpstr>
      <vt:lpstr>Calibri</vt:lpstr>
      <vt:lpstr>Arial</vt:lpstr>
      <vt:lpstr>template</vt:lpstr>
      <vt:lpstr>3_Office Theme</vt:lpstr>
      <vt:lpstr>PowerPoint Presentation</vt:lpstr>
      <vt:lpstr>Background</vt:lpstr>
      <vt:lpstr>Definitions</vt:lpstr>
      <vt:lpstr>PowerPoint Presentation</vt:lpstr>
      <vt:lpstr>PowerPoint Presentation</vt:lpstr>
      <vt:lpstr>PowerPoint Presentation</vt:lpstr>
      <vt:lpstr>California D-Blind study: pH </vt:lpstr>
      <vt:lpstr>California D-Blind study: Olsen P</vt:lpstr>
      <vt:lpstr>California D-Blind study: K </vt:lpstr>
      <vt:lpstr>California S-Blind vs D-Blind: K </vt:lpstr>
      <vt:lpstr>California D-Blind study summary </vt:lpstr>
      <vt:lpstr>PowerPoint Presentation</vt:lpstr>
      <vt:lpstr>PowerPoint Presentation</vt:lpstr>
      <vt:lpstr>PowerPoint Presentation</vt:lpstr>
      <vt:lpstr>Iowa D-Blind lab study results: pH and K</vt:lpstr>
      <vt:lpstr>Iowa S-Blind vs D-Blind</vt:lpstr>
      <vt:lpstr>Iowa D-Blind lab study: pH and Buf pH</vt:lpstr>
      <vt:lpstr>Iowa D-Blind lab study : Buf pH and Cost</vt:lpstr>
      <vt:lpstr>Iowa D-Blind lab study : P and Cost</vt:lpstr>
      <vt:lpstr>D-blind additional observation</vt:lpstr>
      <vt:lpstr>Iowa soil test lab study : Lab NCF</vt:lpstr>
      <vt:lpstr>D-Blind study: assessing performance</vt:lpstr>
      <vt:lpstr>D-Blind lab proficiency assessment</vt:lpstr>
      <vt:lpstr>Summary S-blind vs D-blind</vt:lpstr>
      <vt:lpstr>D-blind summary </vt:lpstr>
      <vt:lpstr>Summary (Cont)</vt:lpstr>
      <vt:lpstr>PowerPoint Presentation</vt:lpstr>
      <vt:lpstr>PowerPoint Presentation</vt:lpstr>
      <vt:lpstr>3- Questions</vt:lpstr>
      <vt:lpstr>PowerPoint Presentation</vt:lpstr>
      <vt:lpstr>California D-Blind study: K </vt:lpstr>
      <vt:lpstr>PowerPoint Presentation</vt:lpstr>
      <vt:lpstr>Iowa study: Recommendation cost</vt:lpstr>
      <vt:lpstr>Iowa S-Blind vs D-Blind: K </vt:lpstr>
    </vt:vector>
  </TitlesOfParts>
  <Company>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1997 USGA Proficiency Testing Program</dc:title>
  <dc:creator>Bob Miller</dc:creator>
  <cp:lastModifiedBy>Robert</cp:lastModifiedBy>
  <cp:revision>1329</cp:revision>
  <cp:lastPrinted>2021-03-29T14:50:33Z</cp:lastPrinted>
  <dcterms:created xsi:type="dcterms:W3CDTF">1998-02-01T19:57:00Z</dcterms:created>
  <dcterms:modified xsi:type="dcterms:W3CDTF">2023-02-21T03:59:47Z</dcterms:modified>
</cp:coreProperties>
</file>